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9"/>
  </p:notesMasterIdLst>
  <p:handoutMasterIdLst>
    <p:handoutMasterId r:id="rId30"/>
  </p:handoutMasterIdLst>
  <p:sldIdLst>
    <p:sldId id="450" r:id="rId2"/>
    <p:sldId id="470" r:id="rId3"/>
    <p:sldId id="500" r:id="rId4"/>
    <p:sldId id="452" r:id="rId5"/>
    <p:sldId id="498" r:id="rId6"/>
    <p:sldId id="463" r:id="rId7"/>
    <p:sldId id="499" r:id="rId8"/>
    <p:sldId id="492" r:id="rId9"/>
    <p:sldId id="493" r:id="rId10"/>
    <p:sldId id="501" r:id="rId11"/>
    <p:sldId id="502" r:id="rId12"/>
    <p:sldId id="513" r:id="rId13"/>
    <p:sldId id="495" r:id="rId14"/>
    <p:sldId id="491" r:id="rId15"/>
    <p:sldId id="494" r:id="rId16"/>
    <p:sldId id="496" r:id="rId17"/>
    <p:sldId id="503" r:id="rId18"/>
    <p:sldId id="347" r:id="rId19"/>
    <p:sldId id="504" r:id="rId20"/>
    <p:sldId id="505" r:id="rId21"/>
    <p:sldId id="509" r:id="rId22"/>
    <p:sldId id="506" r:id="rId23"/>
    <p:sldId id="508" r:id="rId24"/>
    <p:sldId id="511" r:id="rId25"/>
    <p:sldId id="512" r:id="rId26"/>
    <p:sldId id="510" r:id="rId27"/>
    <p:sldId id="481" r:id="rId28"/>
  </p:sldIdLst>
  <p:sldSz cx="9144000" cy="6858000" type="screen4x3"/>
  <p:notesSz cx="6735763" cy="9866313"/>
  <p:defaultTextStyle>
    <a:defPPr>
      <a:defRPr lang="en-GB"/>
    </a:defPPr>
    <a:lvl1pPr algn="l" rtl="0" fontAlgn="base">
      <a:spcBef>
        <a:spcPct val="0"/>
      </a:spcBef>
      <a:spcAft>
        <a:spcPct val="0"/>
      </a:spcAft>
      <a:defRPr sz="3200" kern="1200">
        <a:solidFill>
          <a:schemeClr val="tx1"/>
        </a:solidFill>
        <a:latin typeface="Arial" pitchFamily="34" charset="0"/>
        <a:ea typeface="ＭＳ Ｐゴシック" pitchFamily="-84" charset="-128"/>
        <a:cs typeface="+mn-cs"/>
      </a:defRPr>
    </a:lvl1pPr>
    <a:lvl2pPr marL="457200" algn="l" rtl="0" fontAlgn="base">
      <a:spcBef>
        <a:spcPct val="0"/>
      </a:spcBef>
      <a:spcAft>
        <a:spcPct val="0"/>
      </a:spcAft>
      <a:defRPr sz="3200" kern="1200">
        <a:solidFill>
          <a:schemeClr val="tx1"/>
        </a:solidFill>
        <a:latin typeface="Arial" pitchFamily="34" charset="0"/>
        <a:ea typeface="ＭＳ Ｐゴシック" pitchFamily="-84" charset="-128"/>
        <a:cs typeface="+mn-cs"/>
      </a:defRPr>
    </a:lvl2pPr>
    <a:lvl3pPr marL="914400" algn="l" rtl="0" fontAlgn="base">
      <a:spcBef>
        <a:spcPct val="0"/>
      </a:spcBef>
      <a:spcAft>
        <a:spcPct val="0"/>
      </a:spcAft>
      <a:defRPr sz="3200" kern="1200">
        <a:solidFill>
          <a:schemeClr val="tx1"/>
        </a:solidFill>
        <a:latin typeface="Arial" pitchFamily="34" charset="0"/>
        <a:ea typeface="ＭＳ Ｐゴシック" pitchFamily="-84" charset="-128"/>
        <a:cs typeface="+mn-cs"/>
      </a:defRPr>
    </a:lvl3pPr>
    <a:lvl4pPr marL="1371600" algn="l" rtl="0" fontAlgn="base">
      <a:spcBef>
        <a:spcPct val="0"/>
      </a:spcBef>
      <a:spcAft>
        <a:spcPct val="0"/>
      </a:spcAft>
      <a:defRPr sz="3200" kern="1200">
        <a:solidFill>
          <a:schemeClr val="tx1"/>
        </a:solidFill>
        <a:latin typeface="Arial" pitchFamily="34" charset="0"/>
        <a:ea typeface="ＭＳ Ｐゴシック" pitchFamily="-84" charset="-128"/>
        <a:cs typeface="+mn-cs"/>
      </a:defRPr>
    </a:lvl4pPr>
    <a:lvl5pPr marL="1828800" algn="l" rtl="0" fontAlgn="base">
      <a:spcBef>
        <a:spcPct val="0"/>
      </a:spcBef>
      <a:spcAft>
        <a:spcPct val="0"/>
      </a:spcAft>
      <a:defRPr sz="3200" kern="1200">
        <a:solidFill>
          <a:schemeClr val="tx1"/>
        </a:solidFill>
        <a:latin typeface="Arial" pitchFamily="34" charset="0"/>
        <a:ea typeface="ＭＳ Ｐゴシック" pitchFamily="-84" charset="-128"/>
        <a:cs typeface="+mn-cs"/>
      </a:defRPr>
    </a:lvl5pPr>
    <a:lvl6pPr marL="2286000" algn="l" defTabSz="914400" rtl="0" eaLnBrk="1" latinLnBrk="0" hangingPunct="1">
      <a:defRPr sz="3200" kern="1200">
        <a:solidFill>
          <a:schemeClr val="tx1"/>
        </a:solidFill>
        <a:latin typeface="Arial" pitchFamily="34" charset="0"/>
        <a:ea typeface="ＭＳ Ｐゴシック" pitchFamily="-84" charset="-128"/>
        <a:cs typeface="+mn-cs"/>
      </a:defRPr>
    </a:lvl6pPr>
    <a:lvl7pPr marL="2743200" algn="l" defTabSz="914400" rtl="0" eaLnBrk="1" latinLnBrk="0" hangingPunct="1">
      <a:defRPr sz="3200" kern="1200">
        <a:solidFill>
          <a:schemeClr val="tx1"/>
        </a:solidFill>
        <a:latin typeface="Arial" pitchFamily="34" charset="0"/>
        <a:ea typeface="ＭＳ Ｐゴシック" pitchFamily="-84" charset="-128"/>
        <a:cs typeface="+mn-cs"/>
      </a:defRPr>
    </a:lvl7pPr>
    <a:lvl8pPr marL="3200400" algn="l" defTabSz="914400" rtl="0" eaLnBrk="1" latinLnBrk="0" hangingPunct="1">
      <a:defRPr sz="3200" kern="1200">
        <a:solidFill>
          <a:schemeClr val="tx1"/>
        </a:solidFill>
        <a:latin typeface="Arial" pitchFamily="34" charset="0"/>
        <a:ea typeface="ＭＳ Ｐゴシック" pitchFamily="-84" charset="-128"/>
        <a:cs typeface="+mn-cs"/>
      </a:defRPr>
    </a:lvl8pPr>
    <a:lvl9pPr marL="3657600" algn="l" defTabSz="914400" rtl="0" eaLnBrk="1" latinLnBrk="0" hangingPunct="1">
      <a:defRPr sz="3200" kern="1200">
        <a:solidFill>
          <a:schemeClr val="tx1"/>
        </a:solidFill>
        <a:latin typeface="Arial" pitchFamily="34" charset="0"/>
        <a:ea typeface="ＭＳ Ｐゴシック" pitchFamily="-8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004082"/>
    <a:srgbClr val="FCB84E"/>
    <a:srgbClr val="FDF11C"/>
    <a:srgbClr val="E4E0DF"/>
    <a:srgbClr val="88DDDD"/>
    <a:srgbClr val="44BBCC"/>
    <a:srgbClr val="C9A6E4"/>
    <a:srgbClr val="75B2FB"/>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314" autoAdjust="0"/>
  </p:normalViewPr>
  <p:slideViewPr>
    <p:cSldViewPr>
      <p:cViewPr>
        <p:scale>
          <a:sx n="60" d="100"/>
          <a:sy n="60" d="100"/>
        </p:scale>
        <p:origin x="-1350" y="-198"/>
      </p:cViewPr>
      <p:guideLst>
        <p:guide orient="horz" pos="1152"/>
        <p:guide orient="horz" pos="1344"/>
        <p:guide orient="horz" pos="2112"/>
        <p:guide pos="528"/>
        <p:guide pos="3264"/>
        <p:guide pos="2876"/>
        <p:guide pos="1584"/>
        <p:guide pos="4176"/>
      </p:guideLst>
    </p:cSldViewPr>
  </p:slideViewPr>
  <p:outlineViewPr>
    <p:cViewPr>
      <p:scale>
        <a:sx n="33" d="100"/>
        <a:sy n="33" d="100"/>
      </p:scale>
      <p:origin x="0" y="1103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3228" y="-84"/>
      </p:cViewPr>
      <p:guideLst>
        <p:guide orient="horz" pos="3108"/>
        <p:guide pos="2122"/>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19413" cy="4921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bodyPr>
          <a:lstStyle>
            <a:lvl1pPr>
              <a:spcBef>
                <a:spcPct val="50000"/>
              </a:spcBef>
              <a:defRPr sz="1200">
                <a:latin typeface="Arial" charset="0"/>
                <a:ea typeface="+mn-ea"/>
                <a:cs typeface="+mn-cs"/>
              </a:defRPr>
            </a:lvl1pPr>
          </a:lstStyle>
          <a:p>
            <a:pPr>
              <a:defRPr/>
            </a:pPr>
            <a:endParaRPr lang="en-GB"/>
          </a:p>
        </p:txBody>
      </p:sp>
      <p:sp>
        <p:nvSpPr>
          <p:cNvPr id="15363" name="Rectangle 3"/>
          <p:cNvSpPr>
            <a:spLocks noGrp="1" noChangeArrowheads="1"/>
          </p:cNvSpPr>
          <p:nvPr>
            <p:ph type="dt" sz="quarter" idx="1"/>
          </p:nvPr>
        </p:nvSpPr>
        <p:spPr bwMode="auto">
          <a:xfrm>
            <a:off x="3816350" y="0"/>
            <a:ext cx="2919413" cy="4921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bodyPr>
          <a:lstStyle>
            <a:lvl1pPr algn="r">
              <a:spcBef>
                <a:spcPct val="50000"/>
              </a:spcBef>
              <a:defRPr sz="1200">
                <a:latin typeface="Arial" charset="0"/>
                <a:ea typeface="+mn-ea"/>
                <a:cs typeface="+mn-cs"/>
              </a:defRPr>
            </a:lvl1pPr>
          </a:lstStyle>
          <a:p>
            <a:pPr>
              <a:defRPr/>
            </a:pPr>
            <a:endParaRPr lang="en-GB"/>
          </a:p>
        </p:txBody>
      </p:sp>
      <p:sp>
        <p:nvSpPr>
          <p:cNvPr id="15364" name="Rectangle 4"/>
          <p:cNvSpPr>
            <a:spLocks noGrp="1" noChangeArrowheads="1"/>
          </p:cNvSpPr>
          <p:nvPr>
            <p:ph type="ftr" sz="quarter" idx="2"/>
          </p:nvPr>
        </p:nvSpPr>
        <p:spPr bwMode="auto">
          <a:xfrm>
            <a:off x="0" y="9374188"/>
            <a:ext cx="2919413" cy="4921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bodyPr>
          <a:lstStyle>
            <a:lvl1pPr>
              <a:spcBef>
                <a:spcPct val="50000"/>
              </a:spcBef>
              <a:defRPr sz="1200">
                <a:latin typeface="Arial" charset="0"/>
                <a:ea typeface="+mn-ea"/>
                <a:cs typeface="+mn-cs"/>
              </a:defRPr>
            </a:lvl1pPr>
          </a:lstStyle>
          <a:p>
            <a:pPr>
              <a:defRPr/>
            </a:pPr>
            <a:endParaRPr lang="en-GB"/>
          </a:p>
        </p:txBody>
      </p:sp>
      <p:sp>
        <p:nvSpPr>
          <p:cNvPr id="15365" name="Rectangle 5"/>
          <p:cNvSpPr>
            <a:spLocks noGrp="1" noChangeArrowheads="1"/>
          </p:cNvSpPr>
          <p:nvPr>
            <p:ph type="sldNum" sz="quarter" idx="3"/>
          </p:nvPr>
        </p:nvSpPr>
        <p:spPr bwMode="auto">
          <a:xfrm>
            <a:off x="3816350" y="9374188"/>
            <a:ext cx="2919413" cy="4921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bodyPr>
          <a:lstStyle>
            <a:lvl1pPr algn="r">
              <a:spcBef>
                <a:spcPct val="50000"/>
              </a:spcBef>
              <a:defRPr sz="1200"/>
            </a:lvl1pPr>
          </a:lstStyle>
          <a:p>
            <a:fld id="{E51E0176-3311-4B43-A84E-16B2A483768B}" type="slidenum">
              <a:rPr lang="en-GB"/>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3074"/>
          <p:cNvSpPr>
            <a:spLocks noGrp="1" noChangeArrowheads="1"/>
          </p:cNvSpPr>
          <p:nvPr>
            <p:ph type="hdr" sz="quarter"/>
          </p:nvPr>
        </p:nvSpPr>
        <p:spPr bwMode="auto">
          <a:xfrm>
            <a:off x="0" y="0"/>
            <a:ext cx="2919413" cy="2762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spAutoFit/>
          </a:bodyPr>
          <a:lstStyle>
            <a:lvl1pPr>
              <a:spcBef>
                <a:spcPct val="50000"/>
              </a:spcBef>
              <a:defRPr sz="1200">
                <a:latin typeface="Arial" charset="0"/>
                <a:ea typeface="+mn-ea"/>
                <a:cs typeface="+mn-cs"/>
              </a:defRPr>
            </a:lvl1pPr>
          </a:lstStyle>
          <a:p>
            <a:pPr>
              <a:defRPr/>
            </a:pPr>
            <a:endParaRPr lang="en-GB"/>
          </a:p>
        </p:txBody>
      </p:sp>
      <p:sp>
        <p:nvSpPr>
          <p:cNvPr id="77827" name="Rectangle 3075"/>
          <p:cNvSpPr>
            <a:spLocks noGrp="1" noChangeArrowheads="1"/>
          </p:cNvSpPr>
          <p:nvPr>
            <p:ph type="dt" idx="1"/>
          </p:nvPr>
        </p:nvSpPr>
        <p:spPr bwMode="auto">
          <a:xfrm>
            <a:off x="3816350" y="0"/>
            <a:ext cx="2919413" cy="276225"/>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spAutoFit/>
          </a:bodyPr>
          <a:lstStyle>
            <a:lvl1pPr algn="r">
              <a:spcBef>
                <a:spcPct val="50000"/>
              </a:spcBef>
              <a:defRPr sz="1200">
                <a:latin typeface="Arial" charset="0"/>
                <a:ea typeface="+mn-ea"/>
                <a:cs typeface="+mn-cs"/>
              </a:defRPr>
            </a:lvl1pPr>
          </a:lstStyle>
          <a:p>
            <a:pPr>
              <a:defRPr/>
            </a:pPr>
            <a:endParaRPr lang="en-GB"/>
          </a:p>
        </p:txBody>
      </p:sp>
      <p:sp>
        <p:nvSpPr>
          <p:cNvPr id="49156" name="Rectangle 3076"/>
          <p:cNvSpPr>
            <a:spLocks noGrp="1" noRot="1" noChangeAspect="1" noChangeArrowheads="1" noTextEdit="1"/>
          </p:cNvSpPr>
          <p:nvPr>
            <p:ph type="sldImg" idx="2"/>
          </p:nvPr>
        </p:nvSpPr>
        <p:spPr bwMode="auto">
          <a:xfrm>
            <a:off x="904875" y="741363"/>
            <a:ext cx="4927600" cy="3697287"/>
          </a:xfrm>
          <a:prstGeom prst="rect">
            <a:avLst/>
          </a:prstGeom>
          <a:noFill/>
          <a:ln w="9525">
            <a:solidFill>
              <a:srgbClr val="000000"/>
            </a:solidFill>
            <a:miter lim="800000"/>
            <a:headEnd/>
            <a:tailEnd/>
          </a:ln>
        </p:spPr>
      </p:sp>
      <p:sp>
        <p:nvSpPr>
          <p:cNvPr id="77829" name="Rectangle 3077"/>
          <p:cNvSpPr>
            <a:spLocks noGrp="1" noChangeArrowheads="1"/>
          </p:cNvSpPr>
          <p:nvPr>
            <p:ph type="body" sz="quarter" idx="3"/>
          </p:nvPr>
        </p:nvSpPr>
        <p:spPr bwMode="auto">
          <a:xfrm>
            <a:off x="896938" y="4683125"/>
            <a:ext cx="4941887" cy="1238250"/>
          </a:xfrm>
          <a:prstGeom prst="rect">
            <a:avLst/>
          </a:prstGeom>
          <a:noFill/>
          <a:ln w="9525">
            <a:noFill/>
            <a:miter lim="800000"/>
            <a:headEnd/>
            <a:tailEnd/>
          </a:ln>
          <a:effectLst/>
        </p:spPr>
        <p:txBody>
          <a:bodyPr vert="horz" wrap="square" lIns="91036" tIns="45519" rIns="91036" bIns="45519" numCol="1" anchor="t" anchorCtr="0" compatLnSpc="1">
            <a:prstTxWarp prst="textNoShape">
              <a:avLst/>
            </a:prstTxWarp>
            <a:spAutoFit/>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77830" name="Rectangle 3078"/>
          <p:cNvSpPr>
            <a:spLocks noGrp="1" noChangeArrowheads="1"/>
          </p:cNvSpPr>
          <p:nvPr>
            <p:ph type="ftr" sz="quarter" idx="4"/>
          </p:nvPr>
        </p:nvSpPr>
        <p:spPr bwMode="auto">
          <a:xfrm>
            <a:off x="0" y="9596438"/>
            <a:ext cx="2919413" cy="2762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spAutoFit/>
          </a:bodyPr>
          <a:lstStyle>
            <a:lvl1pPr>
              <a:spcBef>
                <a:spcPct val="50000"/>
              </a:spcBef>
              <a:defRPr sz="1200">
                <a:latin typeface="Arial" charset="0"/>
                <a:ea typeface="+mn-ea"/>
                <a:cs typeface="+mn-cs"/>
              </a:defRPr>
            </a:lvl1pPr>
          </a:lstStyle>
          <a:p>
            <a:pPr>
              <a:defRPr/>
            </a:pPr>
            <a:endParaRPr lang="en-GB"/>
          </a:p>
        </p:txBody>
      </p:sp>
      <p:sp>
        <p:nvSpPr>
          <p:cNvPr id="77831" name="Rectangle 3079"/>
          <p:cNvSpPr>
            <a:spLocks noGrp="1" noChangeArrowheads="1"/>
          </p:cNvSpPr>
          <p:nvPr>
            <p:ph type="sldNum" sz="quarter" idx="5"/>
          </p:nvPr>
        </p:nvSpPr>
        <p:spPr bwMode="auto">
          <a:xfrm>
            <a:off x="3816350" y="9596438"/>
            <a:ext cx="2919413" cy="276225"/>
          </a:xfrm>
          <a:prstGeom prst="rect">
            <a:avLst/>
          </a:prstGeom>
          <a:noFill/>
          <a:ln w="9525">
            <a:noFill/>
            <a:miter lim="800000"/>
            <a:headEnd/>
            <a:tailEnd/>
          </a:ln>
          <a:effectLst/>
        </p:spPr>
        <p:txBody>
          <a:bodyPr vert="horz" wrap="square" lIns="91036" tIns="45519" rIns="91036" bIns="45519" numCol="1" anchor="b" anchorCtr="0" compatLnSpc="1">
            <a:prstTxWarp prst="textNoShape">
              <a:avLst/>
            </a:prstTxWarp>
            <a:spAutoFit/>
          </a:bodyPr>
          <a:lstStyle>
            <a:lvl1pPr algn="r">
              <a:spcBef>
                <a:spcPct val="50000"/>
              </a:spcBef>
              <a:defRPr sz="1200"/>
            </a:lvl1pPr>
          </a:lstStyle>
          <a:p>
            <a:fld id="{4D8B2A49-76AD-459E-A7ED-3983F0E41F0C}" type="slidenum">
              <a:rPr lang="en-GB"/>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a:ln/>
        </p:spPr>
      </p:sp>
      <p:sp>
        <p:nvSpPr>
          <p:cNvPr id="50178" name="Notes Placeholder 2"/>
          <p:cNvSpPr>
            <a:spLocks noGrp="1"/>
          </p:cNvSpPr>
          <p:nvPr>
            <p:ph type="body" idx="1"/>
          </p:nvPr>
        </p:nvSpPr>
        <p:spPr>
          <a:noFill/>
          <a:ln/>
        </p:spPr>
        <p:txBody>
          <a:bodyPr/>
          <a:lstStyle/>
          <a:p>
            <a:endParaRPr lang="et-EE" smtClean="0">
              <a:ea typeface="ＭＳ Ｐゴシック" pitchFamily="-84" charset="-128"/>
            </a:endParaRPr>
          </a:p>
        </p:txBody>
      </p:sp>
      <p:sp>
        <p:nvSpPr>
          <p:cNvPr id="50179" name="Slide Number Placeholder 3"/>
          <p:cNvSpPr>
            <a:spLocks noGrp="1"/>
          </p:cNvSpPr>
          <p:nvPr>
            <p:ph type="sldNum" sz="quarter" idx="5"/>
          </p:nvPr>
        </p:nvSpPr>
        <p:spPr>
          <a:noFill/>
        </p:spPr>
        <p:txBody>
          <a:bodyPr/>
          <a:lstStyle/>
          <a:p>
            <a:fld id="{265E1A7D-AC05-41EF-B281-E2F3F9A83E77}" type="slidenum">
              <a:rPr lang="en-GB"/>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a:ln/>
        </p:spPr>
      </p:sp>
      <p:sp>
        <p:nvSpPr>
          <p:cNvPr id="60418" name="Notes Placeholder 2"/>
          <p:cNvSpPr>
            <a:spLocks noGrp="1"/>
          </p:cNvSpPr>
          <p:nvPr>
            <p:ph type="body" idx="1"/>
          </p:nvPr>
        </p:nvSpPr>
        <p:spPr>
          <a:noFill/>
          <a:ln/>
        </p:spPr>
        <p:txBody>
          <a:bodyPr/>
          <a:lstStyle/>
          <a:p>
            <a:pPr eaLnBrk="1" hangingPunct="1"/>
            <a:r>
              <a:rPr lang="et-EE" smtClean="0">
                <a:ea typeface="ＭＳ Ｐゴシック" pitchFamily="-84" charset="-128"/>
              </a:rPr>
              <a:t>Appr. </a:t>
            </a:r>
            <a:r>
              <a:rPr lang="en-US" smtClean="0">
                <a:ea typeface="ＭＳ Ｐゴシック" pitchFamily="-84" charset="-128"/>
              </a:rPr>
              <a:t>600 incoming international students – incl. both degree-seeking and exchange students – from more than 30 countries</a:t>
            </a:r>
            <a:r>
              <a:rPr lang="et-EE" smtClean="0">
                <a:ea typeface="ＭＳ Ｐゴシック" pitchFamily="-84" charset="-128"/>
              </a:rPr>
              <a:t>.</a:t>
            </a:r>
            <a:endParaRPr lang="en-US" smtClean="0">
              <a:ea typeface="ＭＳ Ｐゴシック" pitchFamily="-84" charset="-128"/>
            </a:endParaRPr>
          </a:p>
          <a:p>
            <a:pPr eaLnBrk="1" hangingPunct="1"/>
            <a:r>
              <a:rPr lang="en-US" smtClean="0">
                <a:ea typeface="ＭＳ Ｐゴシック" pitchFamily="-84" charset="-128"/>
              </a:rPr>
              <a:t>Appr. 100 international faculty</a:t>
            </a:r>
            <a:r>
              <a:rPr lang="et-EE" smtClean="0">
                <a:ea typeface="ＭＳ Ｐゴシック" pitchFamily="-84" charset="-128"/>
              </a:rPr>
              <a:t>.</a:t>
            </a:r>
          </a:p>
          <a:p>
            <a:pPr eaLnBrk="1" hangingPunct="1"/>
            <a:r>
              <a:rPr lang="et-EE" u="sng" smtClean="0">
                <a:ea typeface="ＭＳ Ｐゴシック" pitchFamily="-84" charset="-128"/>
              </a:rPr>
              <a:t> </a:t>
            </a:r>
          </a:p>
          <a:p>
            <a:pPr eaLnBrk="1" hangingPunct="1"/>
            <a:r>
              <a:rPr lang="et-EE" b="1" smtClean="0">
                <a:ea typeface="ＭＳ Ｐゴシック" pitchFamily="-84" charset="-128"/>
              </a:rPr>
              <a:t>Professors total: 201</a:t>
            </a:r>
            <a:r>
              <a:rPr lang="et-EE" smtClean="0">
                <a:ea typeface="ＭＳ Ｐゴシック" pitchFamily="-84" charset="-128"/>
              </a:rPr>
              <a:t> -  </a:t>
            </a:r>
            <a:r>
              <a:rPr lang="et-EE" b="1" smtClean="0">
                <a:ea typeface="ＭＳ Ｐゴシック" pitchFamily="-84" charset="-128"/>
              </a:rPr>
              <a:t>Women 43, Visiting professors 29, emeritus – 95 (of 15 women).</a:t>
            </a:r>
            <a:br>
              <a:rPr lang="et-EE" b="1" smtClean="0">
                <a:ea typeface="ＭＳ Ｐゴシック" pitchFamily="-84" charset="-128"/>
              </a:rPr>
            </a:br>
            <a:r>
              <a:rPr lang="et-EE" smtClean="0">
                <a:ea typeface="ＭＳ Ｐゴシック" pitchFamily="-84" charset="-128"/>
              </a:rPr>
              <a:t/>
            </a:r>
            <a:br>
              <a:rPr lang="et-EE" smtClean="0">
                <a:ea typeface="ＭＳ Ｐゴシック" pitchFamily="-84" charset="-128"/>
              </a:rPr>
            </a:br>
            <a:r>
              <a:rPr lang="et-EE" smtClean="0">
                <a:ea typeface="ＭＳ Ｐゴシック" pitchFamily="-84" charset="-128"/>
              </a:rPr>
              <a:t>Theology - 4</a:t>
            </a:r>
            <a:br>
              <a:rPr lang="et-EE" smtClean="0">
                <a:ea typeface="ＭＳ Ｐゴシック" pitchFamily="-84" charset="-128"/>
              </a:rPr>
            </a:br>
            <a:r>
              <a:rPr lang="et-EE" smtClean="0">
                <a:ea typeface="ＭＳ Ｐゴシック" pitchFamily="-84" charset="-128"/>
              </a:rPr>
              <a:t>Law - 14</a:t>
            </a:r>
            <a:br>
              <a:rPr lang="et-EE" smtClean="0">
                <a:ea typeface="ＭＳ Ｐゴシック" pitchFamily="-84" charset="-128"/>
              </a:rPr>
            </a:br>
            <a:r>
              <a:rPr lang="et-EE" smtClean="0">
                <a:ea typeface="ＭＳ Ｐゴシック" pitchFamily="-84" charset="-128"/>
              </a:rPr>
              <a:t>Medicine - 37</a:t>
            </a:r>
            <a:br>
              <a:rPr lang="et-EE" smtClean="0">
                <a:ea typeface="ＭＳ Ｐゴシック" pitchFamily="-84" charset="-128"/>
              </a:rPr>
            </a:br>
            <a:r>
              <a:rPr lang="et-EE" smtClean="0">
                <a:ea typeface="ＭＳ Ｐゴシック" pitchFamily="-84" charset="-128"/>
              </a:rPr>
              <a:t>Philosophy - 36</a:t>
            </a:r>
            <a:br>
              <a:rPr lang="et-EE" smtClean="0">
                <a:ea typeface="ＭＳ Ｐゴシック" pitchFamily="-84" charset="-128"/>
              </a:rPr>
            </a:br>
            <a:r>
              <a:rPr lang="et-EE" smtClean="0">
                <a:ea typeface="ＭＳ Ｐゴシック" pitchFamily="-84" charset="-128"/>
              </a:rPr>
              <a:t>Excercise and Sport Sciences - 4</a:t>
            </a:r>
            <a:br>
              <a:rPr lang="et-EE" smtClean="0">
                <a:ea typeface="ＭＳ Ｐゴシック" pitchFamily="-84" charset="-128"/>
              </a:rPr>
            </a:br>
            <a:r>
              <a:rPr lang="et-EE" smtClean="0">
                <a:ea typeface="ＭＳ Ｐゴシック" pitchFamily="-84" charset="-128"/>
              </a:rPr>
              <a:t>Science and Technology - 62 (1 neist uurija-prof)</a:t>
            </a:r>
            <a:br>
              <a:rPr lang="et-EE" smtClean="0">
                <a:ea typeface="ＭＳ Ｐゴシック" pitchFamily="-84" charset="-128"/>
              </a:rPr>
            </a:br>
            <a:r>
              <a:rPr lang="et-EE" smtClean="0">
                <a:ea typeface="ＭＳ Ｐゴシック" pitchFamily="-84" charset="-128"/>
              </a:rPr>
              <a:t>Economics - 11</a:t>
            </a:r>
            <a:br>
              <a:rPr lang="et-EE" smtClean="0">
                <a:ea typeface="ＭＳ Ｐゴシック" pitchFamily="-84" charset="-128"/>
              </a:rPr>
            </a:br>
            <a:r>
              <a:rPr lang="et-EE" smtClean="0">
                <a:ea typeface="ＭＳ Ｐゴシック" pitchFamily="-84" charset="-128"/>
              </a:rPr>
              <a:t>Mathematics and Computer Science - 15</a:t>
            </a:r>
            <a:br>
              <a:rPr lang="et-EE" smtClean="0">
                <a:ea typeface="ＭＳ Ｐゴシック" pitchFamily="-84" charset="-128"/>
              </a:rPr>
            </a:br>
            <a:r>
              <a:rPr lang="et-EE" smtClean="0">
                <a:ea typeface="ＭＳ Ｐゴシック" pitchFamily="-84" charset="-128"/>
              </a:rPr>
              <a:t>Social Sciences and Education - 17 (1 neist uurija-prof)</a:t>
            </a:r>
            <a:br>
              <a:rPr lang="et-EE" smtClean="0">
                <a:ea typeface="ＭＳ Ｐゴシック" pitchFamily="-84" charset="-128"/>
              </a:rPr>
            </a:br>
            <a:r>
              <a:rPr lang="et-EE" smtClean="0">
                <a:ea typeface="ＭＳ Ｐゴシック" pitchFamily="-84" charset="-128"/>
              </a:rPr>
              <a:t>Viljandi CA - 1</a:t>
            </a:r>
            <a:br>
              <a:rPr lang="et-EE" smtClean="0">
                <a:ea typeface="ＭＳ Ｐゴシック" pitchFamily="-84" charset="-128"/>
              </a:rPr>
            </a:br>
            <a:endParaRPr lang="et-EE" b="1" smtClean="0">
              <a:ea typeface="ＭＳ Ｐゴシック" pitchFamily="-84" charset="-128"/>
            </a:endParaRPr>
          </a:p>
        </p:txBody>
      </p:sp>
      <p:sp>
        <p:nvSpPr>
          <p:cNvPr id="60419" name="Slide Number Placeholder 3"/>
          <p:cNvSpPr>
            <a:spLocks noGrp="1"/>
          </p:cNvSpPr>
          <p:nvPr>
            <p:ph type="sldNum" sz="quarter" idx="5"/>
          </p:nvPr>
        </p:nvSpPr>
        <p:spPr>
          <a:noFill/>
        </p:spPr>
        <p:txBody>
          <a:bodyPr/>
          <a:lstStyle/>
          <a:p>
            <a:fld id="{BE41739F-F1E6-43D8-BF6F-5C380BE1C16F}" type="slidenum">
              <a:rPr lang="en-GB"/>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a:ln/>
        </p:spPr>
      </p:sp>
      <p:sp>
        <p:nvSpPr>
          <p:cNvPr id="55298" name="Notes Placeholder 2"/>
          <p:cNvSpPr>
            <a:spLocks noGrp="1"/>
          </p:cNvSpPr>
          <p:nvPr>
            <p:ph type="body" idx="1"/>
          </p:nvPr>
        </p:nvSpPr>
        <p:spPr>
          <a:noFill/>
          <a:ln/>
        </p:spPr>
        <p:txBody>
          <a:bodyPr/>
          <a:lstStyle/>
          <a:p>
            <a:endParaRPr lang="et-EE" smtClean="0">
              <a:ea typeface="ＭＳ Ｐゴシック" pitchFamily="-84" charset="-128"/>
            </a:endParaRPr>
          </a:p>
        </p:txBody>
      </p:sp>
      <p:sp>
        <p:nvSpPr>
          <p:cNvPr id="55299" name="Slide Number Placeholder 3"/>
          <p:cNvSpPr>
            <a:spLocks noGrp="1"/>
          </p:cNvSpPr>
          <p:nvPr>
            <p:ph type="sldNum" sz="quarter" idx="5"/>
          </p:nvPr>
        </p:nvSpPr>
        <p:spPr>
          <a:noFill/>
        </p:spPr>
        <p:txBody>
          <a:bodyPr/>
          <a:lstStyle/>
          <a:p>
            <a:fld id="{96E0F1BA-2CC7-49F8-B072-5A544DB1C784}" type="slidenum">
              <a:rPr lang="en-GB"/>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a:ln/>
        </p:spPr>
      </p:sp>
      <p:sp>
        <p:nvSpPr>
          <p:cNvPr id="52226" name="Notes Placeholder 2"/>
          <p:cNvSpPr>
            <a:spLocks noGrp="1"/>
          </p:cNvSpPr>
          <p:nvPr>
            <p:ph type="body" idx="1"/>
          </p:nvPr>
        </p:nvSpPr>
        <p:spPr>
          <a:noFill/>
          <a:ln/>
        </p:spPr>
        <p:txBody>
          <a:bodyPr/>
          <a:lstStyle/>
          <a:p>
            <a:endParaRPr lang="et-EE" smtClean="0">
              <a:ea typeface="ＭＳ Ｐゴシック" pitchFamily="-84" charset="-128"/>
            </a:endParaRPr>
          </a:p>
        </p:txBody>
      </p:sp>
      <p:sp>
        <p:nvSpPr>
          <p:cNvPr id="52227" name="Slide Number Placeholder 3"/>
          <p:cNvSpPr>
            <a:spLocks noGrp="1"/>
          </p:cNvSpPr>
          <p:nvPr>
            <p:ph type="sldNum" sz="quarter" idx="5"/>
          </p:nvPr>
        </p:nvSpPr>
        <p:spPr>
          <a:noFill/>
        </p:spPr>
        <p:txBody>
          <a:bodyPr/>
          <a:lstStyle/>
          <a:p>
            <a:fld id="{318FD636-DCE8-4A21-AA98-0510C2C75776}" type="slidenum">
              <a:rPr lang="en-GB"/>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a:ln/>
        </p:spPr>
      </p:sp>
      <p:sp>
        <p:nvSpPr>
          <p:cNvPr id="57346" name="Notes Placeholder 2"/>
          <p:cNvSpPr>
            <a:spLocks noGrp="1"/>
          </p:cNvSpPr>
          <p:nvPr>
            <p:ph type="body" idx="1"/>
          </p:nvPr>
        </p:nvSpPr>
        <p:spPr>
          <a:noFill/>
          <a:ln/>
        </p:spPr>
        <p:txBody>
          <a:bodyPr/>
          <a:lstStyle/>
          <a:p>
            <a:pPr defTabSz="920750" eaLnBrk="1" hangingPunct="1">
              <a:lnSpc>
                <a:spcPct val="80000"/>
              </a:lnSpc>
            </a:pPr>
            <a:r>
              <a:rPr lang="en-US" sz="800" b="1" dirty="0" smtClean="0">
                <a:ea typeface="ＭＳ Ｐゴシック" pitchFamily="-84" charset="-128"/>
              </a:rPr>
              <a:t>Friedrich Georg Wilhelm von Struve </a:t>
            </a:r>
            <a:r>
              <a:rPr lang="en-US" sz="800" dirty="0" smtClean="0">
                <a:ea typeface="ＭＳ Ｐゴシック" pitchFamily="-84" charset="-128"/>
              </a:rPr>
              <a:t>(1793–1864) – a Baltic-German astronomer from a famous dynasty of astronomers. UT Professor of Astronomy and Director of the Observatory from 1820 until 1839. In 1839, he founded and became the director of the new </a:t>
            </a:r>
            <a:r>
              <a:rPr lang="en-US" sz="800" dirty="0" err="1" smtClean="0">
                <a:ea typeface="ＭＳ Ｐゴシック" pitchFamily="-84" charset="-128"/>
              </a:rPr>
              <a:t>Pulkovo</a:t>
            </a:r>
            <a:r>
              <a:rPr lang="en-US" sz="800" dirty="0" smtClean="0">
                <a:ea typeface="ＭＳ Ｐゴシック" pitchFamily="-84" charset="-128"/>
              </a:rPr>
              <a:t> Observatory near St</a:t>
            </a:r>
            <a:r>
              <a:rPr lang="et-EE" sz="800" dirty="0" smtClean="0">
                <a:ea typeface="ＭＳ Ｐゴシック" pitchFamily="-84" charset="-128"/>
              </a:rPr>
              <a:t>.</a:t>
            </a:r>
            <a:r>
              <a:rPr lang="en-US" sz="800" dirty="0" smtClean="0">
                <a:ea typeface="ＭＳ Ｐゴシック" pitchFamily="-84" charset="-128"/>
              </a:rPr>
              <a:t> Petersburg. Struve carried out micrometric measurements of 2,714 double stars and was the first astronomer to calculate the distance of a star from the Earth (</a:t>
            </a:r>
            <a:r>
              <a:rPr lang="en-US" sz="800" dirty="0" err="1" smtClean="0">
                <a:ea typeface="ＭＳ Ｐゴシック" pitchFamily="-84" charset="-128"/>
              </a:rPr>
              <a:t>Wega</a:t>
            </a:r>
            <a:r>
              <a:rPr lang="en-US" sz="800" dirty="0" smtClean="0">
                <a:ea typeface="ＭＳ Ｐゴシック" pitchFamily="-84" charset="-128"/>
              </a:rPr>
              <a:t> in the Lyre constellation (1836). Struve was also interested in geodetic surveying. He initiated the Struve Geodetic Arc, which was a chain of survey triangulations stretching over 2,820 km across 10 countries from Nor</a:t>
            </a:r>
            <a:r>
              <a:rPr lang="et-EE" sz="800" dirty="0" smtClean="0">
                <a:ea typeface="ＭＳ Ｐゴシック" pitchFamily="-84" charset="-128"/>
              </a:rPr>
              <a:t>d</a:t>
            </a:r>
            <a:r>
              <a:rPr lang="en-US" sz="800" dirty="0" err="1" smtClean="0">
                <a:ea typeface="ＭＳ Ｐゴシック" pitchFamily="-84" charset="-128"/>
              </a:rPr>
              <a:t>kap</a:t>
            </a:r>
            <a:r>
              <a:rPr lang="en-US" sz="800" dirty="0" smtClean="0">
                <a:ea typeface="ＭＳ Ｐゴシック" pitchFamily="-84" charset="-128"/>
              </a:rPr>
              <a:t> in Northern Norway through Tartu to the Black Sea coast. It was added on the UNESCO World Heritage list in 2005. </a:t>
            </a:r>
          </a:p>
          <a:p>
            <a:pPr defTabSz="920750" eaLnBrk="1" hangingPunct="1">
              <a:lnSpc>
                <a:spcPct val="80000"/>
              </a:lnSpc>
            </a:pPr>
            <a:endParaRPr lang="et-EE" sz="800" dirty="0" smtClean="0">
              <a:ea typeface="ＭＳ Ｐゴシック" pitchFamily="-84" charset="-128"/>
            </a:endParaRPr>
          </a:p>
          <a:p>
            <a:pPr defTabSz="920750" eaLnBrk="1" hangingPunct="1">
              <a:lnSpc>
                <a:spcPct val="80000"/>
              </a:lnSpc>
            </a:pPr>
            <a:r>
              <a:rPr lang="en-US" sz="800" b="1" dirty="0" smtClean="0">
                <a:ea typeface="ＭＳ Ｐゴシック" pitchFamily="-84" charset="-128"/>
              </a:rPr>
              <a:t>Karl Ernst von Baer </a:t>
            </a:r>
            <a:r>
              <a:rPr lang="de-DE" sz="800" dirty="0" smtClean="0">
                <a:ea typeface="ＭＳ Ｐゴシック" pitchFamily="-84" charset="-128"/>
              </a:rPr>
              <a:t>(1792–1876) </a:t>
            </a:r>
            <a:r>
              <a:rPr lang="et-EE" sz="800" dirty="0" smtClean="0">
                <a:ea typeface="ＭＳ Ｐゴシック" pitchFamily="-84" charset="-128"/>
              </a:rPr>
              <a:t>– </a:t>
            </a:r>
            <a:r>
              <a:rPr lang="de-DE" sz="800" dirty="0" smtClean="0">
                <a:ea typeface="ＭＳ Ｐゴシック" pitchFamily="-84" charset="-128"/>
              </a:rPr>
              <a:t>a Baltic</a:t>
            </a:r>
            <a:r>
              <a:rPr lang="et-EE" sz="800" dirty="0" smtClean="0">
                <a:ea typeface="ＭＳ Ｐゴシック" pitchFamily="-84" charset="-128"/>
              </a:rPr>
              <a:t>-</a:t>
            </a:r>
            <a:r>
              <a:rPr lang="de-DE" sz="800" dirty="0" smtClean="0">
                <a:ea typeface="ＭＳ Ｐゴシック" pitchFamily="-84" charset="-128"/>
              </a:rPr>
              <a:t>German </a:t>
            </a:r>
            <a:r>
              <a:rPr lang="de-DE" sz="800" dirty="0" err="1" smtClean="0">
                <a:ea typeface="ＭＳ Ｐゴシック" pitchFamily="-84" charset="-128"/>
              </a:rPr>
              <a:t>biologist</a:t>
            </a:r>
            <a:r>
              <a:rPr lang="de-DE" sz="800" dirty="0" smtClean="0">
                <a:ea typeface="ＭＳ Ｐゴシック" pitchFamily="-84" charset="-128"/>
              </a:rPr>
              <a:t>. </a:t>
            </a:r>
            <a:r>
              <a:rPr lang="en-GB" sz="800" dirty="0" smtClean="0">
                <a:ea typeface="ＭＳ Ｐゴシック" pitchFamily="-84" charset="-128"/>
              </a:rPr>
              <a:t>He was one of the founding father of embryology, the discoverer of the mammalian ovum. Baer studied medicine at the University of Tartu in 1810–1814. Baer was the first graduate of Imperial University of Tartu to be elected to the post of a professor abroad – in 1817 he became a professor at </a:t>
            </a:r>
            <a:r>
              <a:rPr lang="en-GB" sz="800" dirty="0" err="1" smtClean="0">
                <a:ea typeface="ＭＳ Ｐゴシック" pitchFamily="-84" charset="-128"/>
              </a:rPr>
              <a:t>Königsberg</a:t>
            </a:r>
            <a:r>
              <a:rPr lang="en-GB" sz="800" dirty="0" smtClean="0">
                <a:ea typeface="ＭＳ Ｐゴシック" pitchFamily="-84" charset="-128"/>
              </a:rPr>
              <a:t> University (Kaliningrad) and a full professor of zoology in 1821. In </a:t>
            </a:r>
            <a:r>
              <a:rPr lang="en-GB" sz="800" dirty="0" err="1" smtClean="0">
                <a:ea typeface="ＭＳ Ｐゴシック" pitchFamily="-84" charset="-128"/>
              </a:rPr>
              <a:t>Königsberg</a:t>
            </a:r>
            <a:r>
              <a:rPr lang="en-GB" sz="800" dirty="0" smtClean="0">
                <a:ea typeface="ＭＳ Ｐゴシック" pitchFamily="-84" charset="-128"/>
              </a:rPr>
              <a:t> he studied the</a:t>
            </a:r>
            <a:r>
              <a:rPr lang="en-US" sz="800" dirty="0" smtClean="0">
                <a:ea typeface="ＭＳ Ｐゴシック" pitchFamily="-84" charset="-128"/>
              </a:rPr>
              <a:t> embryonic </a:t>
            </a:r>
            <a:r>
              <a:rPr lang="en-GB" sz="800" dirty="0" smtClean="0">
                <a:ea typeface="ＭＳ Ｐゴシック" pitchFamily="-84" charset="-128"/>
              </a:rPr>
              <a:t>development of animals, discovering the blastula stage of development and the notochord. In 1826 Baer discovered the mammalian ovum and formulated what would later be called the Baer's laws for embryology. He spent the last years of his life (1867–1876) in Tartu, where he became one of the leading critics of the theories of Charles Darwin. </a:t>
            </a:r>
            <a:endParaRPr lang="et-EE" sz="800" dirty="0" smtClean="0">
              <a:ea typeface="ＭＳ Ｐゴシック" pitchFamily="-84" charset="-128"/>
            </a:endParaRPr>
          </a:p>
          <a:p>
            <a:pPr defTabSz="920750" eaLnBrk="1" hangingPunct="1">
              <a:lnSpc>
                <a:spcPct val="80000"/>
              </a:lnSpc>
            </a:pPr>
            <a:endParaRPr lang="en-US" sz="800" dirty="0" smtClean="0">
              <a:ea typeface="ＭＳ Ｐゴシック" pitchFamily="-84" charset="-128"/>
            </a:endParaRPr>
          </a:p>
          <a:p>
            <a:pPr defTabSz="920750" eaLnBrk="1" hangingPunct="1">
              <a:lnSpc>
                <a:spcPct val="80000"/>
              </a:lnSpc>
            </a:pPr>
            <a:r>
              <a:rPr lang="en-US" sz="800" b="1" dirty="0" smtClean="0">
                <a:ea typeface="ＭＳ Ｐゴシック" pitchFamily="-84" charset="-128"/>
              </a:rPr>
              <a:t>Moritz Hermann </a:t>
            </a:r>
            <a:r>
              <a:rPr lang="en-US" sz="800" b="1" dirty="0" smtClean="0">
                <a:solidFill>
                  <a:srgbClr val="FF0000"/>
                </a:solidFill>
                <a:ea typeface="ＭＳ Ｐゴシック" pitchFamily="-84" charset="-128"/>
              </a:rPr>
              <a:t>Jacoby </a:t>
            </a:r>
            <a:r>
              <a:rPr lang="en-US" sz="800" dirty="0" smtClean="0">
                <a:solidFill>
                  <a:srgbClr val="FF0000"/>
                </a:solidFill>
                <a:ea typeface="ＭＳ Ｐゴシック" pitchFamily="-84" charset="-128"/>
              </a:rPr>
              <a:t>(1801–1874) – UT Professor of Civil Engineering (183</a:t>
            </a:r>
            <a:r>
              <a:rPr lang="et-EE" sz="800" dirty="0" smtClean="0">
                <a:solidFill>
                  <a:srgbClr val="FF0000"/>
                </a:solidFill>
                <a:ea typeface="ＭＳ Ｐゴシック" pitchFamily="-84" charset="-128"/>
              </a:rPr>
              <a:t>6</a:t>
            </a:r>
            <a:r>
              <a:rPr lang="en-US" sz="800" dirty="0" smtClean="0">
                <a:solidFill>
                  <a:srgbClr val="FF0000"/>
                </a:solidFill>
                <a:ea typeface="ＭＳ Ｐゴシック" pitchFamily="-84" charset="-128"/>
              </a:rPr>
              <a:t>–18</a:t>
            </a:r>
            <a:r>
              <a:rPr lang="et-EE" sz="800" dirty="0" smtClean="0">
                <a:solidFill>
                  <a:srgbClr val="FF0000"/>
                </a:solidFill>
                <a:ea typeface="ＭＳ Ｐゴシック" pitchFamily="-84" charset="-128"/>
              </a:rPr>
              <a:t>40</a:t>
            </a:r>
            <a:r>
              <a:rPr lang="en-US" sz="800" dirty="0" smtClean="0">
                <a:solidFill>
                  <a:srgbClr val="FF0000"/>
                </a:solidFill>
                <a:ea typeface="ＭＳ Ｐゴシック" pitchFamily="-84" charset="-128"/>
              </a:rPr>
              <a:t>). Jacoby has earned his place in the history of science as a physicist who constructed the world</a:t>
            </a:r>
            <a:r>
              <a:rPr lang="en-US" altLang="en-US" sz="800" dirty="0" smtClean="0">
                <a:solidFill>
                  <a:srgbClr val="FF0000"/>
                </a:solidFill>
                <a:ea typeface="ＭＳ Ｐゴシック" pitchFamily="-84" charset="-128"/>
              </a:rPr>
              <a:t>’</a:t>
            </a:r>
            <a:r>
              <a:rPr lang="en-US" altLang="ja-JP" sz="800" dirty="0" smtClean="0">
                <a:solidFill>
                  <a:srgbClr val="FF0000"/>
                </a:solidFill>
                <a:ea typeface="ＭＳ Ｐゴシック" pitchFamily="-84" charset="-128"/>
              </a:rPr>
              <a:t>s first electromagnetic motor and who during the brief period he taught at the University of Tartu discovered </a:t>
            </a:r>
            <a:r>
              <a:rPr lang="en-US" altLang="ja-JP" sz="800" dirty="0" err="1" smtClean="0">
                <a:solidFill>
                  <a:srgbClr val="FF0000"/>
                </a:solidFill>
                <a:ea typeface="ＭＳ Ｐゴシック" pitchFamily="-84" charset="-128"/>
              </a:rPr>
              <a:t>galvanoplastics</a:t>
            </a:r>
            <a:r>
              <a:rPr lang="et-EE" altLang="ja-JP" sz="800" dirty="0" smtClean="0">
                <a:solidFill>
                  <a:srgbClr val="FF0000"/>
                </a:solidFill>
                <a:ea typeface="ＭＳ Ｐゴシック" pitchFamily="-84" charset="-128"/>
              </a:rPr>
              <a:t> (1837)</a:t>
            </a:r>
            <a:r>
              <a:rPr lang="en-US" altLang="ja-JP" sz="800" dirty="0" smtClean="0">
                <a:solidFill>
                  <a:srgbClr val="FF0000"/>
                </a:solidFill>
                <a:ea typeface="ＭＳ Ｐゴシック" pitchFamily="-84" charset="-128"/>
              </a:rPr>
              <a:t>. </a:t>
            </a:r>
          </a:p>
          <a:p>
            <a:pPr defTabSz="920750" eaLnBrk="1" hangingPunct="1">
              <a:lnSpc>
                <a:spcPct val="80000"/>
              </a:lnSpc>
            </a:pPr>
            <a:endParaRPr lang="en-US" sz="800" dirty="0" smtClean="0">
              <a:ea typeface="ＭＳ Ｐゴシック" pitchFamily="-84" charset="-128"/>
            </a:endParaRPr>
          </a:p>
        </p:txBody>
      </p:sp>
      <p:sp>
        <p:nvSpPr>
          <p:cNvPr id="57347" name="Slide Number Placeholder 3"/>
          <p:cNvSpPr>
            <a:spLocks noGrp="1"/>
          </p:cNvSpPr>
          <p:nvPr>
            <p:ph type="sldNum" sz="quarter" idx="5"/>
          </p:nvPr>
        </p:nvSpPr>
        <p:spPr>
          <a:noFill/>
        </p:spPr>
        <p:txBody>
          <a:bodyPr/>
          <a:lstStyle/>
          <a:p>
            <a:fld id="{DD83D1AB-0391-4587-A688-1DA3DBA848EB}" type="slidenum">
              <a:rPr lang="en-GB"/>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a:ln/>
        </p:spPr>
      </p:sp>
      <p:sp>
        <p:nvSpPr>
          <p:cNvPr id="52226" name="Notes Placeholder 2"/>
          <p:cNvSpPr>
            <a:spLocks noGrp="1"/>
          </p:cNvSpPr>
          <p:nvPr>
            <p:ph type="body" idx="1"/>
          </p:nvPr>
        </p:nvSpPr>
        <p:spPr>
          <a:noFill/>
          <a:ln/>
        </p:spPr>
        <p:txBody>
          <a:bodyPr/>
          <a:lstStyle/>
          <a:p>
            <a:endParaRPr lang="et-EE" smtClean="0">
              <a:ea typeface="ＭＳ Ｐゴシック" pitchFamily="-84" charset="-128"/>
            </a:endParaRPr>
          </a:p>
        </p:txBody>
      </p:sp>
      <p:sp>
        <p:nvSpPr>
          <p:cNvPr id="52227" name="Slide Number Placeholder 3"/>
          <p:cNvSpPr>
            <a:spLocks noGrp="1"/>
          </p:cNvSpPr>
          <p:nvPr>
            <p:ph type="sldNum" sz="quarter" idx="5"/>
          </p:nvPr>
        </p:nvSpPr>
        <p:spPr>
          <a:noFill/>
        </p:spPr>
        <p:txBody>
          <a:bodyPr/>
          <a:lstStyle/>
          <a:p>
            <a:fld id="{318FD636-DCE8-4A21-AA98-0510C2C75776}" type="slidenum">
              <a:rPr lang="en-GB"/>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a:ln/>
        </p:spPr>
      </p:sp>
      <p:sp>
        <p:nvSpPr>
          <p:cNvPr id="55298" name="Notes Placeholder 2"/>
          <p:cNvSpPr>
            <a:spLocks noGrp="1"/>
          </p:cNvSpPr>
          <p:nvPr>
            <p:ph type="body" idx="1"/>
          </p:nvPr>
        </p:nvSpPr>
        <p:spPr>
          <a:noFill/>
          <a:ln/>
        </p:spPr>
        <p:txBody>
          <a:bodyPr/>
          <a:lstStyle/>
          <a:p>
            <a:endParaRPr lang="et-EE" smtClean="0">
              <a:ea typeface="ＭＳ Ｐゴシック" pitchFamily="-84" charset="-128"/>
            </a:endParaRPr>
          </a:p>
        </p:txBody>
      </p:sp>
      <p:sp>
        <p:nvSpPr>
          <p:cNvPr id="55299" name="Slide Number Placeholder 3"/>
          <p:cNvSpPr>
            <a:spLocks noGrp="1"/>
          </p:cNvSpPr>
          <p:nvPr>
            <p:ph type="sldNum" sz="quarter" idx="5"/>
          </p:nvPr>
        </p:nvSpPr>
        <p:spPr>
          <a:noFill/>
        </p:spPr>
        <p:txBody>
          <a:bodyPr/>
          <a:lstStyle/>
          <a:p>
            <a:fld id="{96E0F1BA-2CC7-49F8-B072-5A544DB1C784}" type="slidenum">
              <a:rPr lang="en-GB"/>
              <a:pPr/>
              <a:t>13</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p:cNvSpPr>
          <p:nvPr>
            <p:ph type="sldImg"/>
          </p:nvPr>
        </p:nvSpPr>
        <p:spPr>
          <a:ln/>
        </p:spPr>
      </p:sp>
      <p:sp>
        <p:nvSpPr>
          <p:cNvPr id="51202" name="Notes Placeholder 2"/>
          <p:cNvSpPr>
            <a:spLocks noGrp="1"/>
          </p:cNvSpPr>
          <p:nvPr>
            <p:ph type="body" idx="1"/>
          </p:nvPr>
        </p:nvSpPr>
        <p:spPr>
          <a:noFill/>
          <a:ln/>
        </p:spPr>
        <p:txBody>
          <a:bodyPr/>
          <a:lstStyle/>
          <a:p>
            <a:endParaRPr lang="et-EE" smtClean="0">
              <a:ea typeface="ＭＳ Ｐゴシック" pitchFamily="-84" charset="-128"/>
            </a:endParaRPr>
          </a:p>
        </p:txBody>
      </p:sp>
      <p:sp>
        <p:nvSpPr>
          <p:cNvPr id="51203" name="Slide Number Placeholder 3"/>
          <p:cNvSpPr>
            <a:spLocks noGrp="1"/>
          </p:cNvSpPr>
          <p:nvPr>
            <p:ph type="sldNum" sz="quarter" idx="5"/>
          </p:nvPr>
        </p:nvSpPr>
        <p:spPr>
          <a:noFill/>
        </p:spPr>
        <p:txBody>
          <a:bodyPr/>
          <a:lstStyle/>
          <a:p>
            <a:fld id="{4424CAAE-11E9-4EAF-BC89-D0F81B89CD9C}" type="slidenum">
              <a:rPr lang="en-GB"/>
              <a:pPr/>
              <a:t>14</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noTextEdit="1"/>
          </p:cNvSpPr>
          <p:nvPr>
            <p:ph type="sldImg"/>
          </p:nvPr>
        </p:nvSpPr>
        <p:spPr>
          <a:ln/>
        </p:spPr>
      </p:sp>
      <p:sp>
        <p:nvSpPr>
          <p:cNvPr id="56322" name="Notes Placeholder 2"/>
          <p:cNvSpPr>
            <a:spLocks noGrp="1"/>
          </p:cNvSpPr>
          <p:nvPr>
            <p:ph type="body" idx="1"/>
          </p:nvPr>
        </p:nvSpPr>
        <p:spPr>
          <a:xfrm>
            <a:off x="896938" y="4683125"/>
            <a:ext cx="4941887" cy="166688"/>
          </a:xfrm>
          <a:noFill/>
          <a:ln/>
        </p:spPr>
        <p:txBody>
          <a:bodyPr/>
          <a:lstStyle/>
          <a:p>
            <a:pPr defTabSz="906463" eaLnBrk="1" hangingPunct="1">
              <a:lnSpc>
                <a:spcPct val="80000"/>
              </a:lnSpc>
            </a:pPr>
            <a:endParaRPr lang="et-EE" sz="600" smtClean="0">
              <a:ea typeface="ＭＳ Ｐゴシック" pitchFamily="-84" charset="-128"/>
            </a:endParaRPr>
          </a:p>
        </p:txBody>
      </p:sp>
      <p:sp>
        <p:nvSpPr>
          <p:cNvPr id="56323" name="Slide Number Placeholder 3"/>
          <p:cNvSpPr>
            <a:spLocks noGrp="1"/>
          </p:cNvSpPr>
          <p:nvPr>
            <p:ph type="sldNum" sz="quarter" idx="5"/>
          </p:nvPr>
        </p:nvSpPr>
        <p:spPr>
          <a:noFill/>
        </p:spPr>
        <p:txBody>
          <a:bodyPr/>
          <a:lstStyle/>
          <a:p>
            <a:fld id="{C9356379-DC3D-43BA-83A5-754E2E9400D7}" type="slidenum">
              <a:rPr lang="en-GB"/>
              <a:pPr/>
              <a:t>18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userDrawn="1"/>
        </p:nvPicPr>
        <p:blipFill>
          <a:blip r:embed="rId2" cstate="print"/>
          <a:srcRect/>
          <a:stretch>
            <a:fillRect/>
          </a:stretch>
        </p:blipFill>
        <p:spPr bwMode="auto">
          <a:xfrm>
            <a:off x="827088" y="-1971675"/>
            <a:ext cx="9290050" cy="8897938"/>
          </a:xfrm>
          <a:prstGeom prst="rect">
            <a:avLst/>
          </a:prstGeom>
          <a:noFill/>
          <a:ln w="9525">
            <a:noFill/>
            <a:miter lim="800000"/>
            <a:headEnd/>
            <a:tailEnd/>
          </a:ln>
          <a:effectLst/>
        </p:spPr>
      </p:pic>
      <p:pic>
        <p:nvPicPr>
          <p:cNvPr id="5" name="Picture 4"/>
          <p:cNvPicPr>
            <a:picLocks noChangeAspect="1" noChangeArrowheads="1"/>
          </p:cNvPicPr>
          <p:nvPr userDrawn="1"/>
        </p:nvPicPr>
        <p:blipFill>
          <a:blip r:embed="rId3" cstate="print"/>
          <a:srcRect/>
          <a:stretch>
            <a:fillRect/>
          </a:stretch>
        </p:blipFill>
        <p:spPr bwMode="auto">
          <a:xfrm>
            <a:off x="-101600" y="-38100"/>
            <a:ext cx="3449638" cy="6940550"/>
          </a:xfrm>
          <a:prstGeom prst="rect">
            <a:avLst/>
          </a:prstGeom>
          <a:noFill/>
          <a:ln w="9525">
            <a:noFill/>
            <a:miter lim="800000"/>
            <a:headEnd/>
            <a:tailEnd/>
          </a:ln>
        </p:spPr>
      </p:pic>
      <p:sp>
        <p:nvSpPr>
          <p:cNvPr id="2" name="Title 1"/>
          <p:cNvSpPr>
            <a:spLocks noGrp="1"/>
          </p:cNvSpPr>
          <p:nvPr>
            <p:ph type="ctrTitle"/>
          </p:nvPr>
        </p:nvSpPr>
        <p:spPr>
          <a:xfrm>
            <a:off x="3784376" y="4387552"/>
            <a:ext cx="7772400" cy="650503"/>
          </a:xfrm>
        </p:spPr>
        <p:txBody>
          <a:bodyPr/>
          <a:lstStyle>
            <a:lvl1pPr algn="l">
              <a:defRPr sz="3600">
                <a:solidFill>
                  <a:srgbClr val="004082"/>
                </a:solidFill>
              </a:defRPr>
            </a:lvl1pPr>
          </a:lstStyle>
          <a:p>
            <a:r>
              <a:rPr lang="et-EE" smtClean="0"/>
              <a:t>Click to edit Master title style</a:t>
            </a:r>
            <a:endParaRPr lang="et-EE" dirty="0"/>
          </a:p>
        </p:txBody>
      </p:sp>
      <p:sp>
        <p:nvSpPr>
          <p:cNvPr id="3" name="Subtitle 2"/>
          <p:cNvSpPr>
            <a:spLocks noGrp="1"/>
          </p:cNvSpPr>
          <p:nvPr>
            <p:ph type="subTitle" idx="1"/>
          </p:nvPr>
        </p:nvSpPr>
        <p:spPr>
          <a:xfrm>
            <a:off x="3784376" y="5060776"/>
            <a:ext cx="7772400" cy="888504"/>
          </a:xfrm>
        </p:spPr>
        <p:txBody>
          <a:bodyPr/>
          <a:lstStyle>
            <a:lvl1pPr marL="0" indent="0" algn="l">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t-EE" dirty="0"/>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lvl1pPr marL="342900" indent="-342900">
              <a:buFont typeface="Wingdings" pitchFamily="2" charset="2"/>
              <a:buChar char="§"/>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t-EE" dirty="0"/>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fld id="{BD77C39C-B8D7-48E3-A5F3-BA8E0289F91E}" type="slidenum">
              <a:rPr lang="en-GB"/>
              <a:pPr/>
              <a:t>‹#›</a:t>
            </a:fld>
            <a:endParaRPr lang="en-GB"/>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fld id="{8ABA44DD-D108-4083-B23E-5D3ECA9671D0}" type="slidenum">
              <a:rPr lang="en-GB"/>
              <a:pPr/>
              <a:t>‹#›</a:t>
            </a:fld>
            <a:endParaRPr lang="en-GB"/>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fld id="{42FC2A01-222A-4262-92B4-F7020ACB43D9}" type="slidenum">
              <a:rPr lang="en-GB"/>
              <a:pPr/>
              <a:t>‹#›</a:t>
            </a:fld>
            <a:endParaRPr lang="en-GB"/>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5"/>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ftr" sz="quarter" idx="11"/>
          </p:nvPr>
        </p:nvSpPr>
        <p:spPr>
          <a:ln/>
        </p:spPr>
        <p:txBody>
          <a:bodyPr/>
          <a:lstStyle>
            <a:lvl1pPr>
              <a:defRPr/>
            </a:lvl1pPr>
          </a:lstStyle>
          <a:p>
            <a:pPr>
              <a:defRPr/>
            </a:pPr>
            <a:endParaRPr lang="en-GB"/>
          </a:p>
        </p:txBody>
      </p:sp>
      <p:sp>
        <p:nvSpPr>
          <p:cNvPr id="9" name="Rectangle 7"/>
          <p:cNvSpPr>
            <a:spLocks noGrp="1" noChangeArrowheads="1"/>
          </p:cNvSpPr>
          <p:nvPr>
            <p:ph type="sldNum" sz="quarter" idx="12"/>
          </p:nvPr>
        </p:nvSpPr>
        <p:spPr>
          <a:ln/>
        </p:spPr>
        <p:txBody>
          <a:bodyPr/>
          <a:lstStyle>
            <a:lvl1pPr>
              <a:defRPr/>
            </a:lvl1pPr>
          </a:lstStyle>
          <a:p>
            <a:fld id="{300A8E06-41E4-4184-B83A-46F12512DA52}" type="slidenum">
              <a:rPr lang="en-GB"/>
              <a:pPr/>
              <a:t>‹#›</a:t>
            </a:fld>
            <a:endParaRPr lang="en-GB"/>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5"/>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ftr" sz="quarter" idx="11"/>
          </p:nvPr>
        </p:nvSpPr>
        <p:spPr>
          <a:ln/>
        </p:spPr>
        <p:txBody>
          <a:bodyPr/>
          <a:lstStyle>
            <a:lvl1pPr>
              <a:defRPr/>
            </a:lvl1pPr>
          </a:lstStyle>
          <a:p>
            <a:pPr>
              <a:defRPr/>
            </a:pPr>
            <a:endParaRPr lang="en-GB"/>
          </a:p>
        </p:txBody>
      </p:sp>
      <p:sp>
        <p:nvSpPr>
          <p:cNvPr id="5" name="Rectangle 7"/>
          <p:cNvSpPr>
            <a:spLocks noGrp="1" noChangeArrowheads="1"/>
          </p:cNvSpPr>
          <p:nvPr>
            <p:ph type="sldNum" sz="quarter" idx="12"/>
          </p:nvPr>
        </p:nvSpPr>
        <p:spPr>
          <a:ln/>
        </p:spPr>
        <p:txBody>
          <a:bodyPr/>
          <a:lstStyle>
            <a:lvl1pPr>
              <a:defRPr/>
            </a:lvl1pPr>
          </a:lstStyle>
          <a:p>
            <a:fld id="{9FEFB29C-F4F7-4463-9F74-CA746432D0D9}" type="slidenum">
              <a:rPr lang="en-GB"/>
              <a:pPr/>
              <a:t>‹#›</a:t>
            </a:fld>
            <a:endParaRPr lang="en-GB"/>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p:txBody>
          <a:bodyPr/>
          <a:lstStyle>
            <a:lvl1pPr>
              <a:defRPr/>
            </a:lvl1pPr>
          </a:lstStyle>
          <a:p>
            <a:pPr>
              <a:defRPr/>
            </a:pPr>
            <a:endParaRPr lang="en-GB"/>
          </a:p>
        </p:txBody>
      </p:sp>
      <p:sp>
        <p:nvSpPr>
          <p:cNvPr id="3" name="Rectangle 6"/>
          <p:cNvSpPr>
            <a:spLocks noGrp="1" noChangeArrowheads="1"/>
          </p:cNvSpPr>
          <p:nvPr>
            <p:ph type="ftr" sz="quarter" idx="11"/>
          </p:nvPr>
        </p:nvSpPr>
        <p:spPr/>
        <p:txBody>
          <a:bodyPr/>
          <a:lstStyle>
            <a:lvl1pPr>
              <a:defRPr/>
            </a:lvl1pPr>
          </a:lstStyle>
          <a:p>
            <a:pPr>
              <a:defRPr/>
            </a:pPr>
            <a:endParaRPr lang="en-GB"/>
          </a:p>
        </p:txBody>
      </p:sp>
      <p:sp>
        <p:nvSpPr>
          <p:cNvPr id="4" name="Rectangle 7"/>
          <p:cNvSpPr>
            <a:spLocks noGrp="1" noChangeArrowheads="1"/>
          </p:cNvSpPr>
          <p:nvPr>
            <p:ph type="sldNum" sz="quarter" idx="12"/>
          </p:nvPr>
        </p:nvSpPr>
        <p:spPr/>
        <p:txBody>
          <a:bodyPr/>
          <a:lstStyle>
            <a:lvl1pPr>
              <a:defRPr/>
            </a:lvl1pPr>
          </a:lstStyle>
          <a:p>
            <a:fld id="{C0A9634D-A749-4CA9-B8F1-DE93254BCCD2}" type="slidenum">
              <a:rPr lang="en-GB"/>
              <a:pPr/>
              <a:t>‹#›</a:t>
            </a:fld>
            <a:endParaRPr lang="en-GB"/>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1559" y="273050"/>
            <a:ext cx="3008313" cy="1162050"/>
          </a:xfrm>
        </p:spPr>
        <p:txBody>
          <a:bodyPr anchor="b"/>
          <a:lstStyle>
            <a:lvl1pPr algn="l">
              <a:defRPr sz="2000" b="1"/>
            </a:lvl1pPr>
          </a:lstStyle>
          <a:p>
            <a:r>
              <a:rPr lang="en-US" dirty="0" smtClean="0"/>
              <a:t>Click to edit Master title style</a:t>
            </a:r>
            <a:endParaRPr lang="et-EE"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fld id="{274C903C-EF2B-43E0-B749-77C340CD7931}" type="slidenum">
              <a:rPr lang="en-GB"/>
              <a:pPr/>
              <a:t>‹#›</a:t>
            </a:fld>
            <a:endParaRPr lang="en-GB"/>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fld id="{467D0AB2-17B2-4BBC-901D-ED19DEF53259}" type="slidenum">
              <a:rPr lang="en-GB"/>
              <a:pPr/>
              <a:t>‹#›</a:t>
            </a:fld>
            <a:endParaRPr lang="en-GB"/>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fld id="{9BFCB374-F44D-4854-A8C9-D531C04924E9}" type="slidenum">
              <a:rPr lang="en-GB"/>
              <a:pPr/>
              <a:t>‹#›</a:t>
            </a:fld>
            <a:endParaRPr lang="en-GB"/>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fld id="{FFDE6F46-8FD8-471E-B0FA-5CF7AD7A958D}" type="slidenum">
              <a:rPr lang="en-GB"/>
              <a:pPr/>
              <a:t>‹#›</a:t>
            </a:fld>
            <a:endParaRPr lang="en-GB"/>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t-EE"/>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fld id="{6E4D0601-CBA9-40D2-828C-29BD068E6D61}" type="slidenum">
              <a:rPr lang="en-GB"/>
              <a:pPr/>
              <a:t>‹#›</a:t>
            </a:fld>
            <a:endParaRPr lang="en-GB"/>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026" name="Picture 2" descr="V:\pärt\2013\JAAN\taust-01.jpg"/>
          <p:cNvPicPr>
            <a:picLocks noChangeAspect="1" noChangeArrowheads="1"/>
          </p:cNvPicPr>
          <p:nvPr userDrawn="1"/>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027" name="Rectangle 3"/>
          <p:cNvSpPr>
            <a:spLocks noGrp="1" noChangeArrowheads="1"/>
          </p:cNvSpPr>
          <p:nvPr>
            <p:ph type="title"/>
          </p:nvPr>
        </p:nvSpPr>
        <p:spPr bwMode="auto">
          <a:xfrm>
            <a:off x="684213" y="981075"/>
            <a:ext cx="7772400" cy="5143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8" name="Rectangle 4"/>
          <p:cNvSpPr>
            <a:spLocks noGrp="1" noChangeArrowheads="1"/>
          </p:cNvSpPr>
          <p:nvPr>
            <p:ph type="body" idx="1"/>
          </p:nvPr>
        </p:nvSpPr>
        <p:spPr bwMode="auto">
          <a:xfrm>
            <a:off x="685800" y="1628775"/>
            <a:ext cx="7126288" cy="4464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252933" name="Rectangle 5"/>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dirty="0">
                <a:solidFill>
                  <a:srgbClr val="203F8C"/>
                </a:solidFill>
                <a:latin typeface="Ubuntu" pitchFamily="34" charset="0"/>
                <a:ea typeface="+mn-ea"/>
                <a:cs typeface="+mn-cs"/>
              </a:defRPr>
            </a:lvl1pPr>
          </a:lstStyle>
          <a:p>
            <a:pPr>
              <a:defRPr/>
            </a:pPr>
            <a:endParaRPr lang="en-GB"/>
          </a:p>
        </p:txBody>
      </p:sp>
      <p:sp>
        <p:nvSpPr>
          <p:cNvPr id="252934"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200" dirty="0">
                <a:solidFill>
                  <a:srgbClr val="203F8C"/>
                </a:solidFill>
                <a:latin typeface="Ubuntu" pitchFamily="34" charset="0"/>
                <a:ea typeface="+mn-ea"/>
                <a:cs typeface="+mn-cs"/>
              </a:defRPr>
            </a:lvl1pPr>
          </a:lstStyle>
          <a:p>
            <a:pPr>
              <a:defRPr/>
            </a:pPr>
            <a:endParaRPr lang="en-GB"/>
          </a:p>
        </p:txBody>
      </p:sp>
      <p:sp>
        <p:nvSpPr>
          <p:cNvPr id="252935" name="Rectangle 7"/>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203F8C"/>
                </a:solidFill>
                <a:latin typeface="Ubuntu" charset="0"/>
              </a:defRPr>
            </a:lvl1pPr>
          </a:lstStyle>
          <a:p>
            <a:fld id="{8B8F6160-6FC0-4F69-BE20-B16712353D0E}"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75" r:id="rId1"/>
    <p:sldLayoutId id="2147483665" r:id="rId2"/>
    <p:sldLayoutId id="2147483666" r:id="rId3"/>
    <p:sldLayoutId id="2147483667" r:id="rId4"/>
    <p:sldLayoutId id="2147483668" r:id="rId5"/>
    <p:sldLayoutId id="2147483669" r:id="rId6"/>
    <p:sldLayoutId id="2147483676" r:id="rId7"/>
    <p:sldLayoutId id="2147483670" r:id="rId8"/>
    <p:sldLayoutId id="2147483671" r:id="rId9"/>
    <p:sldLayoutId id="2147483672" r:id="rId10"/>
    <p:sldLayoutId id="2147483673" r:id="rId11"/>
    <p:sldLayoutId id="2147483674" r:id="rId12"/>
  </p:sldLayoutIdLst>
  <p:transition spd="slow"/>
  <p:timing>
    <p:tnLst>
      <p:par>
        <p:cTn id="1" dur="indefinite" restart="never" nodeType="tmRoot"/>
      </p:par>
    </p:tnLst>
  </p:timing>
  <p:txStyles>
    <p:titleStyle>
      <a:lvl1pPr algn="l" rtl="0" eaLnBrk="0" fontAlgn="base" hangingPunct="0">
        <a:spcBef>
          <a:spcPct val="0"/>
        </a:spcBef>
        <a:spcAft>
          <a:spcPct val="0"/>
        </a:spcAft>
        <a:defRPr sz="2400">
          <a:solidFill>
            <a:schemeClr val="bg1"/>
          </a:solidFill>
          <a:latin typeface="Ubuntu" pitchFamily="34" charset="0"/>
          <a:ea typeface="ＭＳ Ｐゴシック" charset="0"/>
          <a:cs typeface="Ubuntu" pitchFamily="34" charset="0"/>
        </a:defRPr>
      </a:lvl1pPr>
      <a:lvl2pPr algn="l" rtl="0" eaLnBrk="0" fontAlgn="base" hangingPunct="0">
        <a:spcBef>
          <a:spcPct val="0"/>
        </a:spcBef>
        <a:spcAft>
          <a:spcPct val="0"/>
        </a:spcAft>
        <a:defRPr sz="2400">
          <a:solidFill>
            <a:schemeClr val="bg1"/>
          </a:solidFill>
          <a:latin typeface="Ubuntu" charset="0"/>
          <a:ea typeface="ＭＳ Ｐゴシック" charset="0"/>
          <a:cs typeface="ＭＳ Ｐゴシック"/>
        </a:defRPr>
      </a:lvl2pPr>
      <a:lvl3pPr algn="l" rtl="0" eaLnBrk="0" fontAlgn="base" hangingPunct="0">
        <a:spcBef>
          <a:spcPct val="0"/>
        </a:spcBef>
        <a:spcAft>
          <a:spcPct val="0"/>
        </a:spcAft>
        <a:defRPr sz="2400">
          <a:solidFill>
            <a:schemeClr val="bg1"/>
          </a:solidFill>
          <a:latin typeface="Ubuntu" charset="0"/>
          <a:ea typeface="ＭＳ Ｐゴシック" charset="0"/>
          <a:cs typeface="ＭＳ Ｐゴシック"/>
        </a:defRPr>
      </a:lvl3pPr>
      <a:lvl4pPr algn="l" rtl="0" eaLnBrk="0" fontAlgn="base" hangingPunct="0">
        <a:spcBef>
          <a:spcPct val="0"/>
        </a:spcBef>
        <a:spcAft>
          <a:spcPct val="0"/>
        </a:spcAft>
        <a:defRPr sz="2400">
          <a:solidFill>
            <a:schemeClr val="bg1"/>
          </a:solidFill>
          <a:latin typeface="Ubuntu" charset="0"/>
          <a:ea typeface="ＭＳ Ｐゴシック" charset="0"/>
          <a:cs typeface="ＭＳ Ｐゴシック"/>
        </a:defRPr>
      </a:lvl4pPr>
      <a:lvl5pPr algn="l" rtl="0" eaLnBrk="0" fontAlgn="base" hangingPunct="0">
        <a:spcBef>
          <a:spcPct val="0"/>
        </a:spcBef>
        <a:spcAft>
          <a:spcPct val="0"/>
        </a:spcAft>
        <a:defRPr sz="2400">
          <a:solidFill>
            <a:schemeClr val="bg1"/>
          </a:solidFill>
          <a:latin typeface="Ubuntu" charset="0"/>
          <a:ea typeface="ＭＳ Ｐゴシック" charset="0"/>
          <a:cs typeface="ＭＳ Ｐゴシック"/>
        </a:defRPr>
      </a:lvl5pPr>
      <a:lvl6pPr marL="457200" algn="ctr" rtl="0" fontAlgn="base">
        <a:spcBef>
          <a:spcPct val="0"/>
        </a:spcBef>
        <a:spcAft>
          <a:spcPct val="0"/>
        </a:spcAft>
        <a:defRPr sz="4400" b="1">
          <a:solidFill>
            <a:srgbClr val="203F8C"/>
          </a:solidFill>
          <a:latin typeface="Times New Roman" pitchFamily="18" charset="0"/>
        </a:defRPr>
      </a:lvl6pPr>
      <a:lvl7pPr marL="914400" algn="ctr" rtl="0" fontAlgn="base">
        <a:spcBef>
          <a:spcPct val="0"/>
        </a:spcBef>
        <a:spcAft>
          <a:spcPct val="0"/>
        </a:spcAft>
        <a:defRPr sz="4400" b="1">
          <a:solidFill>
            <a:srgbClr val="203F8C"/>
          </a:solidFill>
          <a:latin typeface="Times New Roman" pitchFamily="18" charset="0"/>
        </a:defRPr>
      </a:lvl7pPr>
      <a:lvl8pPr marL="1371600" algn="ctr" rtl="0" fontAlgn="base">
        <a:spcBef>
          <a:spcPct val="0"/>
        </a:spcBef>
        <a:spcAft>
          <a:spcPct val="0"/>
        </a:spcAft>
        <a:defRPr sz="4400" b="1">
          <a:solidFill>
            <a:srgbClr val="203F8C"/>
          </a:solidFill>
          <a:latin typeface="Times New Roman" pitchFamily="18" charset="0"/>
        </a:defRPr>
      </a:lvl8pPr>
      <a:lvl9pPr marL="1828800" algn="ctr" rtl="0" fontAlgn="base">
        <a:spcBef>
          <a:spcPct val="0"/>
        </a:spcBef>
        <a:spcAft>
          <a:spcPct val="0"/>
        </a:spcAft>
        <a:defRPr sz="4400" b="1">
          <a:solidFill>
            <a:srgbClr val="203F8C"/>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1pPr>
      <a:lvl2pPr marL="742950" indent="-28575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2pPr>
      <a:lvl3pPr marL="11430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3pPr>
      <a:lvl4pPr marL="16002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4pPr>
      <a:lvl5pPr marL="20574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5pPr>
      <a:lvl6pPr marL="2514600" indent="-228600" algn="l" rtl="0" fontAlgn="base">
        <a:spcBef>
          <a:spcPct val="20000"/>
        </a:spcBef>
        <a:spcAft>
          <a:spcPct val="0"/>
        </a:spcAft>
        <a:buChar char="»"/>
        <a:defRPr sz="2000">
          <a:solidFill>
            <a:srgbClr val="4D4D4D"/>
          </a:solidFill>
          <a:latin typeface="+mn-lt"/>
        </a:defRPr>
      </a:lvl6pPr>
      <a:lvl7pPr marL="2971800" indent="-228600" algn="l" rtl="0" fontAlgn="base">
        <a:spcBef>
          <a:spcPct val="20000"/>
        </a:spcBef>
        <a:spcAft>
          <a:spcPct val="0"/>
        </a:spcAft>
        <a:buChar char="»"/>
        <a:defRPr sz="2000">
          <a:solidFill>
            <a:srgbClr val="4D4D4D"/>
          </a:solidFill>
          <a:latin typeface="+mn-lt"/>
        </a:defRPr>
      </a:lvl7pPr>
      <a:lvl8pPr marL="3429000" indent="-228600" algn="l" rtl="0" fontAlgn="base">
        <a:spcBef>
          <a:spcPct val="20000"/>
        </a:spcBef>
        <a:spcAft>
          <a:spcPct val="0"/>
        </a:spcAft>
        <a:buChar char="»"/>
        <a:defRPr sz="2000">
          <a:solidFill>
            <a:srgbClr val="4D4D4D"/>
          </a:solidFill>
          <a:latin typeface="+mn-lt"/>
        </a:defRPr>
      </a:lvl8pPr>
      <a:lvl9pPr marL="3886200" indent="-228600" algn="l" rtl="0" fontAlgn="base">
        <a:spcBef>
          <a:spcPct val="20000"/>
        </a:spcBef>
        <a:spcAft>
          <a:spcPct val="0"/>
        </a:spcAft>
        <a:buChar char="»"/>
        <a:defRPr sz="2000">
          <a:solidFill>
            <a:srgbClr val="4D4D4D"/>
          </a:solidFill>
          <a:latin typeface="+mn-lt"/>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784600" y="2780928"/>
            <a:ext cx="5035872" cy="1728192"/>
          </a:xfrm>
        </p:spPr>
        <p:txBody>
          <a:bodyPr/>
          <a:lstStyle/>
          <a:p>
            <a:r>
              <a:rPr lang="et-EE" sz="2000" dirty="0" smtClean="0"/>
              <a:t/>
            </a:r>
            <a:br>
              <a:rPr lang="et-EE" sz="2000" dirty="0" smtClean="0"/>
            </a:br>
            <a:r>
              <a:rPr lang="en-US" sz="2800" dirty="0" smtClean="0"/>
              <a:t>Digital </a:t>
            </a:r>
            <a:r>
              <a:rPr lang="en-US" sz="2800" dirty="0" smtClean="0"/>
              <a:t>services </a:t>
            </a:r>
            <a:r>
              <a:rPr lang="en-US" sz="2800" dirty="0" smtClean="0"/>
              <a:t>for</a:t>
            </a:r>
            <a:r>
              <a:rPr lang="et-EE" sz="2800" dirty="0" smtClean="0"/>
              <a:t> u</a:t>
            </a:r>
            <a:r>
              <a:rPr lang="en-US" sz="2800" dirty="0" err="1" smtClean="0"/>
              <a:t>niversity</a:t>
            </a:r>
            <a:r>
              <a:rPr lang="en-US" sz="2800" dirty="0" smtClean="0"/>
              <a:t> – </a:t>
            </a:r>
            <a:r>
              <a:rPr lang="et-EE" sz="2800" dirty="0" smtClean="0"/>
              <a:t/>
            </a:r>
            <a:br>
              <a:rPr lang="et-EE" sz="2800" dirty="0" smtClean="0"/>
            </a:br>
            <a:r>
              <a:rPr lang="en-US" sz="2800" dirty="0" smtClean="0"/>
              <a:t>digital </a:t>
            </a:r>
            <a:r>
              <a:rPr lang="en-US" sz="2800" dirty="0" smtClean="0"/>
              <a:t>archiving, </a:t>
            </a:r>
            <a:r>
              <a:rPr lang="en-US" sz="2800" dirty="0" smtClean="0"/>
              <a:t>digitization</a:t>
            </a:r>
            <a:r>
              <a:rPr lang="et-EE" sz="2800" dirty="0" smtClean="0"/>
              <a:t>, </a:t>
            </a:r>
            <a:br>
              <a:rPr lang="et-EE" sz="2800" dirty="0" smtClean="0"/>
            </a:br>
            <a:r>
              <a:rPr lang="en-US" sz="2800" dirty="0" smtClean="0"/>
              <a:t>e-publishing</a:t>
            </a:r>
            <a:r>
              <a:rPr lang="en-US" sz="2800" dirty="0" smtClean="0"/>
              <a:t>, </a:t>
            </a:r>
            <a:r>
              <a:rPr lang="en-US" sz="2800" dirty="0" smtClean="0"/>
              <a:t>e-textbooks</a:t>
            </a:r>
            <a:r>
              <a:rPr lang="en-US" sz="2000" dirty="0" smtClean="0"/>
              <a:t/>
            </a:r>
            <a:br>
              <a:rPr lang="en-US" sz="2000" dirty="0" smtClean="0"/>
            </a:br>
            <a:r>
              <a:rPr lang="et-EE" sz="2000" dirty="0" smtClean="0"/>
              <a:t>	</a:t>
            </a:r>
            <a:br>
              <a:rPr lang="et-EE" sz="2000" dirty="0" smtClean="0"/>
            </a:br>
            <a:r>
              <a:rPr lang="et-EE" sz="2000" dirty="0" err="1" smtClean="0">
                <a:latin typeface="Ubuntu" charset="0"/>
                <a:ea typeface="ＭＳ Ｐゴシック" pitchFamily="-84" charset="-128"/>
              </a:rPr>
              <a:t>University</a:t>
            </a:r>
            <a:r>
              <a:rPr lang="et-EE" sz="2000" dirty="0" smtClean="0">
                <a:latin typeface="Ubuntu" charset="0"/>
                <a:ea typeface="ＭＳ Ｐゴシック" pitchFamily="-84" charset="-128"/>
              </a:rPr>
              <a:t> </a:t>
            </a:r>
            <a:r>
              <a:rPr lang="et-EE" sz="2000" dirty="0" err="1" smtClean="0">
                <a:latin typeface="Ubuntu" charset="0"/>
                <a:ea typeface="ＭＳ Ｐゴシック" pitchFamily="-84" charset="-128"/>
              </a:rPr>
              <a:t>of</a:t>
            </a:r>
            <a:r>
              <a:rPr lang="et-EE" sz="2000" dirty="0" smtClean="0">
                <a:latin typeface="Ubuntu" charset="0"/>
                <a:ea typeface="ＭＳ Ｐゴシック" pitchFamily="-84" charset="-128"/>
              </a:rPr>
              <a:t> </a:t>
            </a:r>
            <a:r>
              <a:rPr lang="et-EE" sz="2000" dirty="0" smtClean="0">
                <a:latin typeface="Ubuntu" charset="0"/>
                <a:ea typeface="ＭＳ Ｐゴシック" pitchFamily="-84" charset="-128"/>
              </a:rPr>
              <a:t>Tartu </a:t>
            </a:r>
            <a:r>
              <a:rPr lang="et-EE" sz="2000" dirty="0" err="1" smtClean="0">
                <a:latin typeface="Ubuntu" charset="0"/>
                <a:ea typeface="ＭＳ Ｐゴシック" pitchFamily="-84" charset="-128"/>
              </a:rPr>
              <a:t>Library</a:t>
            </a:r>
            <a:endParaRPr lang="et-EE" sz="2000" dirty="0" smtClean="0">
              <a:latin typeface="Ubuntu" charset="0"/>
              <a:ea typeface="ＭＳ Ｐゴシック" pitchFamily="-84" charset="-128"/>
            </a:endParaRPr>
          </a:p>
        </p:txBody>
      </p:sp>
      <p:sp>
        <p:nvSpPr>
          <p:cNvPr id="4098" name="Subtitle 2"/>
          <p:cNvSpPr>
            <a:spLocks noGrp="1"/>
          </p:cNvSpPr>
          <p:nvPr>
            <p:ph type="subTitle" idx="1"/>
          </p:nvPr>
        </p:nvSpPr>
        <p:spPr>
          <a:xfrm>
            <a:off x="3784600" y="5060950"/>
            <a:ext cx="5179888" cy="889000"/>
          </a:xfrm>
        </p:spPr>
        <p:txBody>
          <a:bodyPr/>
          <a:lstStyle/>
          <a:p>
            <a:r>
              <a:rPr lang="en-US" sz="2000" dirty="0" smtClean="0"/>
              <a:t>Anneli Sepp, </a:t>
            </a:r>
            <a:endParaRPr lang="et-EE" sz="2000" dirty="0" smtClean="0"/>
          </a:p>
          <a:p>
            <a:r>
              <a:rPr lang="en-US" sz="2000" dirty="0" smtClean="0"/>
              <a:t>Head </a:t>
            </a:r>
            <a:r>
              <a:rPr lang="en-US" sz="2000" dirty="0" smtClean="0"/>
              <a:t>of Information </a:t>
            </a:r>
            <a:r>
              <a:rPr lang="en-US" sz="2000" dirty="0" smtClean="0"/>
              <a:t>Systems</a:t>
            </a:r>
            <a:endParaRPr lang="et-EE" sz="2000" dirty="0" smtClean="0">
              <a:latin typeface="Ubuntu" charset="0"/>
              <a:ea typeface="ＭＳ Ｐゴシック" pitchFamily="-84" charset="-128"/>
            </a:endParaRPr>
          </a:p>
        </p:txBody>
      </p:sp>
      <p:pic>
        <p:nvPicPr>
          <p:cNvPr id="4100" name="Picture 4" descr="http://g4.nh.ee/images/pix/900x585/d4342f7c/file64925590_3348564d.jpg"/>
          <p:cNvPicPr>
            <a:picLocks noChangeAspect="1" noChangeArrowheads="1"/>
          </p:cNvPicPr>
          <p:nvPr/>
        </p:nvPicPr>
        <p:blipFill>
          <a:blip r:embed="rId3" cstate="print"/>
          <a:srcRect l="52425" r="14611"/>
          <a:stretch>
            <a:fillRect/>
          </a:stretch>
        </p:blipFill>
        <p:spPr bwMode="auto">
          <a:xfrm>
            <a:off x="-180528" y="-72008"/>
            <a:ext cx="3528392" cy="6957392"/>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p:txBody>
          <a:bodyPr/>
          <a:lstStyle/>
          <a:p>
            <a:r>
              <a:rPr lang="en-US" dirty="0" smtClean="0">
                <a:latin typeface="Arial" pitchFamily="34" charset="0"/>
                <a:ea typeface="ＭＳ Ｐゴシック" pitchFamily="-84" charset="-128"/>
              </a:rPr>
              <a:t>University</a:t>
            </a:r>
            <a:r>
              <a:rPr lang="et-EE" dirty="0" smtClean="0">
                <a:latin typeface="Arial" pitchFamily="34" charset="0"/>
                <a:ea typeface="ＭＳ Ｐゴシック" pitchFamily="-84" charset="-128"/>
              </a:rPr>
              <a:t> (1632)</a:t>
            </a:r>
            <a:r>
              <a:rPr lang="en-US" dirty="0" smtClean="0">
                <a:latin typeface="Arial" pitchFamily="34" charset="0"/>
                <a:ea typeface="ＭＳ Ｐゴシック" pitchFamily="-84" charset="-128"/>
              </a:rPr>
              <a:t> </a:t>
            </a:r>
            <a:r>
              <a:rPr lang="et-EE" dirty="0" err="1" smtClean="0">
                <a:latin typeface="Arial" pitchFamily="34" charset="0"/>
                <a:ea typeface="ＭＳ Ｐゴシック" pitchFamily="-84" charset="-128"/>
              </a:rPr>
              <a:t>in</a:t>
            </a:r>
            <a:r>
              <a:rPr lang="et-EE" dirty="0" smtClean="0">
                <a:latin typeface="Arial" pitchFamily="34" charset="0"/>
                <a:ea typeface="ＭＳ Ｐゴシック" pitchFamily="-84" charset="-128"/>
              </a:rPr>
              <a:t> a Nutshell</a:t>
            </a:r>
            <a:endParaRPr lang="et-EE" dirty="0" smtClean="0">
              <a:latin typeface="Ubuntu" charset="0"/>
              <a:ea typeface="ＭＳ Ｐゴシック" pitchFamily="-84" charset="-128"/>
            </a:endParaRPr>
          </a:p>
        </p:txBody>
      </p:sp>
      <p:sp>
        <p:nvSpPr>
          <p:cNvPr id="3" name="Content Placeholder 2"/>
          <p:cNvSpPr>
            <a:spLocks noGrp="1"/>
          </p:cNvSpPr>
          <p:nvPr>
            <p:ph idx="1"/>
          </p:nvPr>
        </p:nvSpPr>
        <p:spPr/>
        <p:txBody>
          <a:bodyPr/>
          <a:lstStyle/>
          <a:p>
            <a:pPr eaLnBrk="1" hangingPunct="1">
              <a:lnSpc>
                <a:spcPct val="90000"/>
              </a:lnSpc>
            </a:pPr>
            <a:r>
              <a:rPr lang="et-EE" sz="2000" dirty="0" smtClean="0">
                <a:latin typeface="Arial" pitchFamily="34" charset="0"/>
                <a:ea typeface="ＭＳ Ｐゴシック" pitchFamily="-84" charset="-128"/>
              </a:rPr>
              <a:t>9</a:t>
            </a:r>
            <a:r>
              <a:rPr lang="en-US" sz="2000" dirty="0" smtClean="0">
                <a:latin typeface="Arial" pitchFamily="34" charset="0"/>
                <a:ea typeface="ＭＳ Ｐゴシック" pitchFamily="-84" charset="-128"/>
              </a:rPr>
              <a:t> </a:t>
            </a:r>
            <a:r>
              <a:rPr lang="en-US" sz="2000" dirty="0" smtClean="0">
                <a:latin typeface="Arial" pitchFamily="34" charset="0"/>
                <a:ea typeface="ＭＳ Ｐゴシック" pitchFamily="-84" charset="-128"/>
              </a:rPr>
              <a:t>Faculties</a:t>
            </a:r>
            <a:r>
              <a:rPr lang="et-EE" sz="2000" dirty="0" smtClean="0">
                <a:latin typeface="Arial" pitchFamily="34" charset="0"/>
                <a:ea typeface="ＭＳ Ｐゴシック" pitchFamily="-84" charset="-128"/>
              </a:rPr>
              <a:t>, 4 </a:t>
            </a:r>
            <a:r>
              <a:rPr lang="et-EE" sz="2000" dirty="0" smtClean="0">
                <a:latin typeface="Arial" pitchFamily="34" charset="0"/>
                <a:ea typeface="ＭＳ Ｐゴシック" pitchFamily="-84" charset="-128"/>
              </a:rPr>
              <a:t>C</a:t>
            </a:r>
            <a:r>
              <a:rPr lang="en-US" sz="2000" dirty="0" err="1" smtClean="0">
                <a:latin typeface="Arial" pitchFamily="34" charset="0"/>
                <a:ea typeface="ＭＳ Ｐゴシック" pitchFamily="-84" charset="-128"/>
              </a:rPr>
              <a:t>olleges</a:t>
            </a:r>
            <a:endParaRPr lang="en-US" sz="2000" dirty="0" smtClean="0">
              <a:latin typeface="Arial" pitchFamily="34" charset="0"/>
              <a:ea typeface="ＭＳ Ｐゴシック" pitchFamily="-84" charset="-128"/>
            </a:endParaRPr>
          </a:p>
          <a:p>
            <a:pPr>
              <a:lnSpc>
                <a:spcPct val="90000"/>
              </a:lnSpc>
            </a:pPr>
            <a:r>
              <a:rPr lang="en-US" sz="2000" dirty="0" smtClean="0">
                <a:latin typeface="Arial" pitchFamily="34" charset="0"/>
                <a:ea typeface="ＭＳ Ｐゴシック" pitchFamily="-84" charset="-128"/>
              </a:rPr>
              <a:t>Students:</a:t>
            </a:r>
            <a:r>
              <a:rPr lang="et-EE" sz="2000" dirty="0" smtClean="0">
                <a:latin typeface="Arial" pitchFamily="34" charset="0"/>
                <a:ea typeface="ＭＳ Ｐゴシック" pitchFamily="-84" charset="-128"/>
              </a:rPr>
              <a:t> ~17 500 </a:t>
            </a:r>
            <a:endParaRPr lang="en-US" sz="2000" dirty="0" smtClean="0">
              <a:latin typeface="Arial" pitchFamily="34" charset="0"/>
              <a:ea typeface="ＭＳ Ｐゴシック" pitchFamily="-84" charset="-128"/>
            </a:endParaRPr>
          </a:p>
          <a:p>
            <a:pPr>
              <a:lnSpc>
                <a:spcPct val="90000"/>
              </a:lnSpc>
            </a:pPr>
            <a:r>
              <a:rPr lang="et-EE" sz="2000" dirty="0" smtClean="0">
                <a:latin typeface="Arial" pitchFamily="34" charset="0"/>
                <a:ea typeface="ＭＳ Ｐゴシック" pitchFamily="-84" charset="-128"/>
              </a:rPr>
              <a:t>S</a:t>
            </a:r>
            <a:r>
              <a:rPr lang="en-US" sz="2000" dirty="0" err="1" smtClean="0">
                <a:latin typeface="Arial" pitchFamily="34" charset="0"/>
                <a:ea typeface="ＭＳ Ｐゴシック" pitchFamily="-84" charset="-128"/>
              </a:rPr>
              <a:t>taff</a:t>
            </a:r>
            <a:r>
              <a:rPr lang="en-US" sz="2000" dirty="0" smtClean="0">
                <a:latin typeface="Arial" pitchFamily="34" charset="0"/>
                <a:ea typeface="ＭＳ Ｐゴシック" pitchFamily="-84" charset="-128"/>
              </a:rPr>
              <a:t>: </a:t>
            </a:r>
            <a:r>
              <a:rPr lang="et-EE" sz="2000" dirty="0" smtClean="0">
                <a:latin typeface="Arial" pitchFamily="34" charset="0"/>
                <a:ea typeface="ＭＳ Ｐゴシック" pitchFamily="-84" charset="-128"/>
              </a:rPr>
              <a:t>~</a:t>
            </a:r>
            <a:r>
              <a:rPr lang="en-US" sz="2000" dirty="0" smtClean="0">
                <a:latin typeface="Arial" pitchFamily="34" charset="0"/>
                <a:ea typeface="ＭＳ Ｐゴシック" pitchFamily="-84" charset="-128"/>
              </a:rPr>
              <a:t>3</a:t>
            </a:r>
            <a:r>
              <a:rPr lang="et-EE" sz="2000" dirty="0" smtClean="0">
                <a:latin typeface="Arial" pitchFamily="34" charset="0"/>
                <a:ea typeface="ＭＳ Ｐゴシック" pitchFamily="-84" charset="-128"/>
              </a:rPr>
              <a:t> 800</a:t>
            </a:r>
          </a:p>
          <a:p>
            <a:pPr>
              <a:lnSpc>
                <a:spcPct val="90000"/>
              </a:lnSpc>
            </a:pPr>
            <a:r>
              <a:rPr lang="et-EE" sz="2000" dirty="0" err="1" smtClean="0">
                <a:latin typeface="Arial" pitchFamily="34" charset="0"/>
                <a:ea typeface="ＭＳ Ｐゴシック" pitchFamily="-84" charset="-128"/>
              </a:rPr>
              <a:t>Academic</a:t>
            </a:r>
            <a:r>
              <a:rPr lang="et-EE" sz="2000" dirty="0" smtClean="0">
                <a:latin typeface="Arial" pitchFamily="34" charset="0"/>
                <a:ea typeface="ＭＳ Ｐゴシック" pitchFamily="-84" charset="-128"/>
              </a:rPr>
              <a:t> </a:t>
            </a:r>
            <a:r>
              <a:rPr lang="et-EE" sz="2000" dirty="0" err="1" smtClean="0">
                <a:latin typeface="Arial" pitchFamily="34" charset="0"/>
                <a:ea typeface="ＭＳ Ｐゴシック" pitchFamily="-84" charset="-128"/>
              </a:rPr>
              <a:t>staff</a:t>
            </a:r>
            <a:r>
              <a:rPr lang="et-EE" sz="2000" dirty="0" smtClean="0">
                <a:latin typeface="Arial" pitchFamily="34" charset="0"/>
                <a:ea typeface="ＭＳ Ｐゴシック" pitchFamily="-84" charset="-128"/>
              </a:rPr>
              <a:t>: ~1800</a:t>
            </a:r>
          </a:p>
          <a:p>
            <a:pPr>
              <a:lnSpc>
                <a:spcPct val="90000"/>
              </a:lnSpc>
            </a:pPr>
            <a:r>
              <a:rPr lang="et-EE" sz="2000" dirty="0" err="1" smtClean="0">
                <a:latin typeface="Arial" pitchFamily="34" charset="0"/>
                <a:ea typeface="ＭＳ Ｐゴシック" pitchFamily="-84" charset="-128"/>
              </a:rPr>
              <a:t>Professors</a:t>
            </a:r>
            <a:r>
              <a:rPr lang="et-EE" sz="2000" dirty="0" smtClean="0">
                <a:latin typeface="Arial" pitchFamily="34" charset="0"/>
                <a:ea typeface="ＭＳ Ｐゴシック" pitchFamily="-84" charset="-128"/>
              </a:rPr>
              <a:t>: 200</a:t>
            </a:r>
          </a:p>
          <a:p>
            <a:pPr>
              <a:lnSpc>
                <a:spcPct val="90000"/>
              </a:lnSpc>
            </a:pPr>
            <a:r>
              <a:rPr lang="et-EE" sz="2000" dirty="0" err="1" smtClean="0">
                <a:latin typeface="Arial" pitchFamily="34" charset="0"/>
                <a:ea typeface="ＭＳ Ｐゴシック" pitchFamily="-84" charset="-128"/>
              </a:rPr>
              <a:t>Libray</a:t>
            </a:r>
            <a:r>
              <a:rPr lang="et-EE" sz="2000" dirty="0" smtClean="0">
                <a:latin typeface="Arial" pitchFamily="34" charset="0"/>
                <a:ea typeface="ＭＳ Ｐゴシック" pitchFamily="-84" charset="-128"/>
              </a:rPr>
              <a:t> </a:t>
            </a:r>
            <a:r>
              <a:rPr lang="et-EE" sz="2000" dirty="0" smtClean="0">
                <a:latin typeface="Arial" pitchFamily="34" charset="0"/>
                <a:ea typeface="ＭＳ Ｐゴシック" pitchFamily="-84" charset="-128"/>
              </a:rPr>
              <a:t>(1802): 3.5 </a:t>
            </a:r>
            <a:r>
              <a:rPr lang="en-US" sz="2000" dirty="0" smtClean="0">
                <a:latin typeface="Arial" pitchFamily="34" charset="0"/>
                <a:ea typeface="ＭＳ Ｐゴシック" pitchFamily="-84" charset="-128"/>
              </a:rPr>
              <a:t>M</a:t>
            </a:r>
            <a:r>
              <a:rPr lang="et-EE" sz="2000" dirty="0" smtClean="0">
                <a:latin typeface="Arial" pitchFamily="34" charset="0"/>
                <a:ea typeface="ＭＳ Ｐゴシック" pitchFamily="-84" charset="-128"/>
              </a:rPr>
              <a:t> </a:t>
            </a:r>
            <a:r>
              <a:rPr lang="et-EE" sz="2000" dirty="0" err="1" smtClean="0">
                <a:latin typeface="Arial" pitchFamily="34" charset="0"/>
                <a:ea typeface="ＭＳ Ｐゴシック" pitchFamily="-84" charset="-128"/>
              </a:rPr>
              <a:t>items</a:t>
            </a:r>
            <a:r>
              <a:rPr lang="et-EE" sz="2000" dirty="0" smtClean="0">
                <a:latin typeface="Arial" pitchFamily="34" charset="0"/>
                <a:ea typeface="ＭＳ Ｐゴシック" pitchFamily="-84" charset="-128"/>
              </a:rPr>
              <a:t> </a:t>
            </a:r>
            <a:endParaRPr lang="et-EE" sz="2000" dirty="0" smtClean="0">
              <a:latin typeface="Arial" pitchFamily="34" charset="0"/>
              <a:ea typeface="ＭＳ Ｐゴシック" pitchFamily="-84" charset="-128"/>
            </a:endParaRPr>
          </a:p>
          <a:p>
            <a:pPr>
              <a:lnSpc>
                <a:spcPct val="90000"/>
              </a:lnSpc>
            </a:pPr>
            <a:r>
              <a:rPr lang="et-EE" sz="2000" dirty="0" err="1" smtClean="0">
                <a:latin typeface="Arial" pitchFamily="34" charset="0"/>
                <a:ea typeface="ＭＳ Ｐゴシック" pitchFamily="-84" charset="-128"/>
              </a:rPr>
              <a:t>Users</a:t>
            </a:r>
            <a:r>
              <a:rPr lang="et-EE" sz="2000" dirty="0" smtClean="0">
                <a:latin typeface="Arial" pitchFamily="34" charset="0"/>
                <a:ea typeface="ＭＳ Ｐゴシック" pitchFamily="-84" charset="-128"/>
              </a:rPr>
              <a:t>: </a:t>
            </a:r>
            <a:r>
              <a:rPr lang="et-EE" sz="2000" dirty="0" smtClean="0">
                <a:latin typeface="Arial" pitchFamily="34" charset="0"/>
                <a:ea typeface="ＭＳ Ｐゴシック" pitchFamily="-84" charset="-128"/>
              </a:rPr>
              <a:t>~ </a:t>
            </a:r>
            <a:r>
              <a:rPr lang="et-EE" sz="2000" dirty="0" smtClean="0">
                <a:latin typeface="Arial" pitchFamily="34" charset="0"/>
                <a:ea typeface="ＭＳ Ｐゴシック" pitchFamily="-84" charset="-128"/>
              </a:rPr>
              <a:t>52 000</a:t>
            </a:r>
          </a:p>
          <a:p>
            <a:pPr>
              <a:lnSpc>
                <a:spcPct val="90000"/>
              </a:lnSpc>
              <a:buNone/>
            </a:pPr>
            <a:endParaRPr lang="et-EE" sz="2000" dirty="0" smtClean="0">
              <a:latin typeface="Arial" pitchFamily="34" charset="0"/>
              <a:ea typeface="ＭＳ Ｐゴシック" pitchFamily="-84" charset="-128"/>
            </a:endParaRPr>
          </a:p>
        </p:txBody>
      </p:sp>
      <p:pic>
        <p:nvPicPr>
          <p:cNvPr id="6" name="Picture 2" descr="V:\pärt\2013\JAAN\images\linnavaade.png"/>
          <p:cNvPicPr>
            <a:picLocks noChangeAspect="1" noChangeArrowheads="1"/>
          </p:cNvPicPr>
          <p:nvPr/>
        </p:nvPicPr>
        <p:blipFill>
          <a:blip r:embed="rId3" cstate="print"/>
          <a:srcRect/>
          <a:stretch>
            <a:fillRect/>
          </a:stretch>
        </p:blipFill>
        <p:spPr bwMode="auto">
          <a:xfrm>
            <a:off x="4499992" y="1718286"/>
            <a:ext cx="4968552" cy="3726861"/>
          </a:xfrm>
          <a:prstGeom prst="rect">
            <a:avLst/>
          </a:prstGeom>
          <a:noFill/>
          <a:ln w="9525">
            <a:noFill/>
            <a:miter lim="800000"/>
            <a:headEnd/>
            <a:tailEnd/>
          </a:ln>
        </p:spPr>
      </p:pic>
      <p:pic>
        <p:nvPicPr>
          <p:cNvPr id="8" name="Picture 3" descr="V:\pärt\2013\JAAN\images\interaktiivne.png"/>
          <p:cNvPicPr>
            <a:picLocks noChangeAspect="1" noChangeArrowheads="1"/>
          </p:cNvPicPr>
          <p:nvPr/>
        </p:nvPicPr>
        <p:blipFill>
          <a:blip r:embed="rId4" cstate="print"/>
          <a:srcRect/>
          <a:stretch>
            <a:fillRect/>
          </a:stretch>
        </p:blipFill>
        <p:spPr bwMode="auto">
          <a:xfrm>
            <a:off x="-444500" y="4097338"/>
            <a:ext cx="3648075" cy="27352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ctrTitle"/>
          </p:nvPr>
        </p:nvSpPr>
        <p:spPr>
          <a:xfrm>
            <a:off x="3784600" y="4387850"/>
            <a:ext cx="7772400" cy="650875"/>
          </a:xfrm>
        </p:spPr>
        <p:txBody>
          <a:bodyPr/>
          <a:lstStyle/>
          <a:p>
            <a:r>
              <a:rPr lang="et-EE" dirty="0" err="1" smtClean="0"/>
              <a:t>Digital</a:t>
            </a:r>
            <a:r>
              <a:rPr lang="et-EE" dirty="0" smtClean="0"/>
              <a:t> </a:t>
            </a:r>
            <a:r>
              <a:rPr lang="et-EE" dirty="0" err="1" smtClean="0"/>
              <a:t>archive</a:t>
            </a:r>
            <a:r>
              <a:rPr lang="et-EE" dirty="0" smtClean="0"/>
              <a:t> </a:t>
            </a:r>
            <a:r>
              <a:rPr lang="et-EE" dirty="0" err="1" smtClean="0"/>
              <a:t>DSpace</a:t>
            </a:r>
            <a:endParaRPr lang="et-EE" dirty="0" smtClean="0">
              <a:latin typeface="Ubuntu" charset="0"/>
              <a:ea typeface="ＭＳ Ｐゴシック" pitchFamily="-84" charset="-128"/>
            </a:endParaRPr>
          </a:p>
        </p:txBody>
      </p:sp>
      <p:sp>
        <p:nvSpPr>
          <p:cNvPr id="9218" name="Subtitle 2"/>
          <p:cNvSpPr>
            <a:spLocks noGrp="1"/>
          </p:cNvSpPr>
          <p:nvPr>
            <p:ph type="subTitle" idx="1"/>
          </p:nvPr>
        </p:nvSpPr>
        <p:spPr>
          <a:xfrm>
            <a:off x="3779912" y="5013176"/>
            <a:ext cx="5760640" cy="1176362"/>
          </a:xfrm>
        </p:spPr>
        <p:txBody>
          <a:bodyPr/>
          <a:lstStyle/>
          <a:p>
            <a:r>
              <a:rPr lang="en-US" dirty="0" smtClean="0"/>
              <a:t>store current and past research </a:t>
            </a:r>
            <a:r>
              <a:rPr lang="en-US" dirty="0" smtClean="0"/>
              <a:t>papers</a:t>
            </a:r>
            <a:endParaRPr lang="et-EE" dirty="0" smtClean="0"/>
          </a:p>
        </p:txBody>
      </p:sp>
      <p:pic>
        <p:nvPicPr>
          <p:cNvPr id="9219" name="Picture 2" descr="V:\pärt\2013\JAAN\images\peahoone-pisike.jpg"/>
          <p:cNvPicPr>
            <a:picLocks noChangeAspect="1" noChangeArrowheads="1"/>
          </p:cNvPicPr>
          <p:nvPr/>
        </p:nvPicPr>
        <p:blipFill>
          <a:blip r:embed="rId3" cstate="print"/>
          <a:srcRect/>
          <a:stretch>
            <a:fillRect/>
          </a:stretch>
        </p:blipFill>
        <p:spPr bwMode="auto">
          <a:xfrm>
            <a:off x="-900113" y="-295275"/>
            <a:ext cx="4251326" cy="7239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itle 1"/>
          <p:cNvSpPr>
            <a:spLocks noGrp="1"/>
          </p:cNvSpPr>
          <p:nvPr>
            <p:ph type="title"/>
          </p:nvPr>
        </p:nvSpPr>
        <p:spPr/>
        <p:txBody>
          <a:bodyPr/>
          <a:lstStyle/>
          <a:p>
            <a:r>
              <a:rPr lang="et-EE" dirty="0" err="1" smtClean="0">
                <a:latin typeface="Ubuntu" charset="0"/>
                <a:ea typeface="ＭＳ Ｐゴシック" pitchFamily="-84" charset="-128"/>
              </a:rPr>
              <a:t>Digital</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archive</a:t>
            </a:r>
            <a:r>
              <a:rPr lang="et-EE" dirty="0" smtClean="0">
                <a:latin typeface="Ubuntu" charset="0"/>
                <a:ea typeface="ＭＳ Ｐゴシック" pitchFamily="-84" charset="-128"/>
              </a:rPr>
              <a:t> </a:t>
            </a:r>
            <a:endParaRPr lang="et-EE" dirty="0" smtClean="0">
              <a:latin typeface="Ubuntu" charset="0"/>
              <a:ea typeface="ＭＳ Ｐゴシック" pitchFamily="-84" charset="-128"/>
            </a:endParaRPr>
          </a:p>
        </p:txBody>
      </p:sp>
      <p:sp>
        <p:nvSpPr>
          <p:cNvPr id="7" name="Content Placeholder 6"/>
          <p:cNvSpPr>
            <a:spLocks noGrp="1"/>
          </p:cNvSpPr>
          <p:nvPr>
            <p:ph idx="1"/>
          </p:nvPr>
        </p:nvSpPr>
        <p:spPr/>
        <p:txBody>
          <a:bodyPr/>
          <a:lstStyle/>
          <a:p>
            <a:r>
              <a:rPr lang="en-GB" dirty="0" smtClean="0"/>
              <a:t>In 2004, the UT Library was the first in Estonia to start </a:t>
            </a:r>
            <a:r>
              <a:rPr lang="en-GB" dirty="0" smtClean="0"/>
              <a:t>electronic </a:t>
            </a:r>
            <a:r>
              <a:rPr lang="en-GB" dirty="0" smtClean="0"/>
              <a:t>archiving of doctoral theses. </a:t>
            </a:r>
            <a:endParaRPr lang="et-EE" dirty="0" smtClean="0"/>
          </a:p>
          <a:p>
            <a:r>
              <a:rPr lang="en-GB" dirty="0" smtClean="0"/>
              <a:t>The </a:t>
            </a:r>
            <a:r>
              <a:rPr lang="en-GB" dirty="0" smtClean="0"/>
              <a:t>development of a complete collection of </a:t>
            </a:r>
            <a:r>
              <a:rPr lang="et-EE" dirty="0" smtClean="0"/>
              <a:t/>
            </a:r>
            <a:br>
              <a:rPr lang="et-EE" dirty="0" smtClean="0"/>
            </a:br>
            <a:r>
              <a:rPr lang="en-GB" dirty="0" smtClean="0"/>
              <a:t>e-dissertations </a:t>
            </a:r>
            <a:r>
              <a:rPr lang="en-GB" dirty="0" smtClean="0"/>
              <a:t>is guaranteed by a change in the university regulation concerning the defence of doctoral dissertations, obligating people to cooperate with the digital archive. </a:t>
            </a:r>
            <a:endParaRPr lang="et-EE" dirty="0" smtClean="0"/>
          </a:p>
          <a:p>
            <a:r>
              <a:rPr lang="en-GB" dirty="0" smtClean="0"/>
              <a:t>Digitisation of older doctoral theses, defended throughout the university’s 382-year history was also started in 2004.</a:t>
            </a:r>
            <a:endParaRPr lang="et-EE" dirty="0" smtClean="0">
              <a:latin typeface="Ubuntu" charset="0"/>
              <a:ea typeface="ＭＳ Ｐゴシック" pitchFamily="-84" charset="-128"/>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latin typeface="Ubuntu" charset="0"/>
                <a:ea typeface="ＭＳ Ｐゴシック" pitchFamily="-84" charset="-128"/>
              </a:rPr>
              <a:t>Digital</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archive</a:t>
            </a:r>
            <a:r>
              <a:rPr lang="et-EE" dirty="0" smtClean="0">
                <a:latin typeface="Ubuntu" charset="0"/>
                <a:ea typeface="ＭＳ Ｐゴシック" pitchFamily="-84" charset="-128"/>
              </a:rPr>
              <a:t> </a:t>
            </a:r>
            <a:endParaRPr lang="et-EE" dirty="0"/>
          </a:p>
        </p:txBody>
      </p:sp>
      <p:sp>
        <p:nvSpPr>
          <p:cNvPr id="3" name="Content Placeholder 2"/>
          <p:cNvSpPr>
            <a:spLocks noGrp="1"/>
          </p:cNvSpPr>
          <p:nvPr>
            <p:ph idx="1"/>
          </p:nvPr>
        </p:nvSpPr>
        <p:spPr>
          <a:xfrm>
            <a:off x="685800" y="1628775"/>
            <a:ext cx="3598168" cy="4464050"/>
          </a:xfrm>
        </p:spPr>
        <p:txBody>
          <a:bodyPr/>
          <a:lstStyle/>
          <a:p>
            <a:pPr marL="0" indent="0">
              <a:buNone/>
            </a:pPr>
            <a:r>
              <a:rPr lang="en-GB" dirty="0" smtClean="0"/>
              <a:t>We implemented free software D</a:t>
            </a:r>
            <a:r>
              <a:rPr lang="et-EE" dirty="0" smtClean="0"/>
              <a:t>S</a:t>
            </a:r>
            <a:r>
              <a:rPr lang="en-GB" dirty="0" smtClean="0"/>
              <a:t>pace and started to digitise </a:t>
            </a:r>
            <a:r>
              <a:rPr lang="en-US" dirty="0" smtClean="0"/>
              <a:t>research </a:t>
            </a:r>
            <a:r>
              <a:rPr lang="et-EE" dirty="0" smtClean="0"/>
              <a:t>of </a:t>
            </a:r>
            <a:r>
              <a:rPr lang="et-EE" dirty="0" err="1" smtClean="0"/>
              <a:t>th</a:t>
            </a:r>
            <a:r>
              <a:rPr lang="en-US" dirty="0" smtClean="0"/>
              <a:t>e </a:t>
            </a:r>
            <a:r>
              <a:rPr lang="en-US" dirty="0" smtClean="0"/>
              <a:t>most famous </a:t>
            </a:r>
            <a:r>
              <a:rPr lang="en-US" dirty="0" smtClean="0"/>
              <a:t>scientists </a:t>
            </a:r>
            <a:r>
              <a:rPr lang="en-US" dirty="0" smtClean="0"/>
              <a:t>at the University of </a:t>
            </a:r>
            <a:r>
              <a:rPr lang="en-US" dirty="0" smtClean="0"/>
              <a:t>Tartu</a:t>
            </a:r>
            <a:r>
              <a:rPr lang="et-EE" dirty="0" smtClean="0"/>
              <a:t>.</a:t>
            </a:r>
          </a:p>
          <a:p>
            <a:pPr marL="0" indent="0">
              <a:buNone/>
            </a:pPr>
            <a:r>
              <a:rPr lang="et-EE" dirty="0" smtClean="0"/>
              <a:t>W</a:t>
            </a:r>
            <a:r>
              <a:rPr lang="en-US" dirty="0" smtClean="0"/>
              <a:t>e </a:t>
            </a:r>
            <a:r>
              <a:rPr lang="en-US" dirty="0" smtClean="0"/>
              <a:t>created </a:t>
            </a:r>
            <a:r>
              <a:rPr lang="et-EE" dirty="0" err="1" smtClean="0"/>
              <a:t>our</a:t>
            </a:r>
            <a:r>
              <a:rPr lang="et-EE" dirty="0" smtClean="0"/>
              <a:t> </a:t>
            </a:r>
            <a:r>
              <a:rPr lang="en-US" dirty="0" smtClean="0"/>
              <a:t>doctoral </a:t>
            </a:r>
            <a:r>
              <a:rPr lang="en-US" dirty="0" smtClean="0"/>
              <a:t>theses collection, </a:t>
            </a:r>
            <a:r>
              <a:rPr lang="en-US" dirty="0" err="1" smtClean="0"/>
              <a:t>wh</a:t>
            </a:r>
            <a:r>
              <a:rPr lang="et-EE" dirty="0" smtClean="0"/>
              <a:t>ere</a:t>
            </a:r>
            <a:r>
              <a:rPr lang="en-US" dirty="0" smtClean="0"/>
              <a:t> </a:t>
            </a:r>
            <a:r>
              <a:rPr lang="en-US" dirty="0" smtClean="0"/>
              <a:t>the oldest </a:t>
            </a:r>
            <a:r>
              <a:rPr lang="en-US" dirty="0" smtClean="0"/>
              <a:t>work</a:t>
            </a:r>
            <a:r>
              <a:rPr lang="et-EE" dirty="0" smtClean="0"/>
              <a:t>s </a:t>
            </a:r>
            <a:r>
              <a:rPr lang="et-EE" dirty="0" err="1" smtClean="0"/>
              <a:t>date</a:t>
            </a:r>
            <a:r>
              <a:rPr lang="et-EE" dirty="0" smtClean="0"/>
              <a:t> </a:t>
            </a:r>
            <a:r>
              <a:rPr lang="et-EE" dirty="0" err="1" smtClean="0"/>
              <a:t>back</a:t>
            </a:r>
            <a:r>
              <a:rPr lang="et-EE" dirty="0" smtClean="0"/>
              <a:t> </a:t>
            </a:r>
            <a:r>
              <a:rPr lang="et-EE" dirty="0" err="1" smtClean="0"/>
              <a:t>to</a:t>
            </a:r>
            <a:r>
              <a:rPr lang="et-EE" dirty="0" smtClean="0"/>
              <a:t> </a:t>
            </a:r>
            <a:r>
              <a:rPr lang="en-US" dirty="0" smtClean="0"/>
              <a:t>the </a:t>
            </a:r>
            <a:r>
              <a:rPr lang="en-US" dirty="0" smtClean="0"/>
              <a:t>establishment of the University of </a:t>
            </a:r>
            <a:r>
              <a:rPr lang="en-US" dirty="0" smtClean="0"/>
              <a:t>Tartu</a:t>
            </a:r>
            <a:r>
              <a:rPr lang="et-EE" dirty="0" smtClean="0"/>
              <a:t>.</a:t>
            </a:r>
          </a:p>
          <a:p>
            <a:endParaRPr lang="et-EE" dirty="0" smtClean="0"/>
          </a:p>
        </p:txBody>
      </p:sp>
      <p:pic>
        <p:nvPicPr>
          <p:cNvPr id="107523" name="Picture 3"/>
          <p:cNvPicPr>
            <a:picLocks noChangeAspect="1" noChangeArrowheads="1"/>
          </p:cNvPicPr>
          <p:nvPr/>
        </p:nvPicPr>
        <p:blipFill>
          <a:blip r:embed="rId2" cstate="print"/>
          <a:srcRect l="49409" t="11340" r="7476" b="4556"/>
          <a:stretch>
            <a:fillRect/>
          </a:stretch>
        </p:blipFill>
        <p:spPr bwMode="auto">
          <a:xfrm>
            <a:off x="6588224" y="3796931"/>
            <a:ext cx="2592288" cy="3160461"/>
          </a:xfrm>
          <a:prstGeom prst="rect">
            <a:avLst/>
          </a:prstGeom>
          <a:noFill/>
          <a:ln w="9525">
            <a:noFill/>
            <a:miter lim="800000"/>
            <a:headEnd/>
            <a:tailEnd/>
          </a:ln>
        </p:spPr>
      </p:pic>
      <p:pic>
        <p:nvPicPr>
          <p:cNvPr id="107524" name="Picture 4"/>
          <p:cNvPicPr>
            <a:picLocks noChangeAspect="1" noChangeArrowheads="1"/>
          </p:cNvPicPr>
          <p:nvPr/>
        </p:nvPicPr>
        <p:blipFill>
          <a:blip r:embed="rId3" cstate="print"/>
          <a:srcRect l="50494" t="10980" r="11707" b="10000"/>
          <a:stretch>
            <a:fillRect/>
          </a:stretch>
        </p:blipFill>
        <p:spPr bwMode="auto">
          <a:xfrm>
            <a:off x="4572000" y="0"/>
            <a:ext cx="2900017" cy="3789040"/>
          </a:xfrm>
          <a:prstGeom prst="rect">
            <a:avLst/>
          </a:prstGeom>
          <a:noFill/>
          <a:ln w="9525">
            <a:noFill/>
            <a:miter lim="800000"/>
            <a:headEnd/>
            <a:tailEnd/>
          </a:ln>
        </p:spPr>
      </p:pic>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V:\pärt\2013\JAAN\images\ariste.png"/>
          <p:cNvPicPr>
            <a:picLocks noChangeAspect="1" noChangeArrowheads="1"/>
          </p:cNvPicPr>
          <p:nvPr/>
        </p:nvPicPr>
        <p:blipFill>
          <a:blip r:embed="rId3" cstate="print"/>
          <a:srcRect t="4608" r="22498"/>
          <a:stretch>
            <a:fillRect/>
          </a:stretch>
        </p:blipFill>
        <p:spPr bwMode="auto">
          <a:xfrm>
            <a:off x="-828600" y="5040560"/>
            <a:ext cx="2232248" cy="2060848"/>
          </a:xfrm>
          <a:prstGeom prst="rect">
            <a:avLst/>
          </a:prstGeom>
          <a:noFill/>
          <a:ln w="9525">
            <a:noFill/>
            <a:miter lim="800000"/>
            <a:headEnd/>
            <a:tailEnd/>
          </a:ln>
        </p:spPr>
      </p:pic>
      <p:sp>
        <p:nvSpPr>
          <p:cNvPr id="11265" name="Title 1"/>
          <p:cNvSpPr>
            <a:spLocks noGrp="1"/>
          </p:cNvSpPr>
          <p:nvPr>
            <p:ph type="title"/>
          </p:nvPr>
        </p:nvSpPr>
        <p:spPr/>
        <p:txBody>
          <a:bodyPr/>
          <a:lstStyle/>
          <a:p>
            <a:r>
              <a:rPr lang="et-EE" smtClean="0">
                <a:latin typeface="Ubuntu" charset="0"/>
                <a:ea typeface="ＭＳ Ｐゴシック" pitchFamily="-84" charset="-128"/>
              </a:rPr>
              <a:t>Hall of Fame</a:t>
            </a:r>
          </a:p>
        </p:txBody>
      </p:sp>
      <p:sp>
        <p:nvSpPr>
          <p:cNvPr id="3" name="Content Placeholder 2"/>
          <p:cNvSpPr>
            <a:spLocks noGrp="1"/>
          </p:cNvSpPr>
          <p:nvPr>
            <p:ph idx="1"/>
          </p:nvPr>
        </p:nvSpPr>
        <p:spPr>
          <a:xfrm>
            <a:off x="685800" y="1628775"/>
            <a:ext cx="8206680" cy="4464050"/>
          </a:xfrm>
        </p:spPr>
        <p:txBody>
          <a:bodyPr/>
          <a:lstStyle/>
          <a:p>
            <a:r>
              <a:rPr lang="et-EE" dirty="0" smtClean="0">
                <a:latin typeface="Ubuntu" charset="0"/>
                <a:ea typeface="ＭＳ Ｐゴシック" pitchFamily="-84" charset="-128"/>
              </a:rPr>
              <a:t>Friedrich </a:t>
            </a:r>
            <a:r>
              <a:rPr lang="et-EE" dirty="0" err="1" smtClean="0">
                <a:latin typeface="Ubuntu" charset="0"/>
                <a:ea typeface="ＭＳ Ｐゴシック" pitchFamily="-84" charset="-128"/>
              </a:rPr>
              <a:t>Struve</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Astronomy</a:t>
            </a:r>
            <a:r>
              <a:rPr lang="et-EE" dirty="0" smtClean="0">
                <a:latin typeface="Ubuntu" charset="0"/>
                <a:ea typeface="ＭＳ Ｐゴシック" pitchFamily="-84" charset="-128"/>
              </a:rPr>
              <a:t>)</a:t>
            </a:r>
          </a:p>
          <a:p>
            <a:r>
              <a:rPr lang="et-EE" dirty="0" err="1" smtClean="0">
                <a:latin typeface="Ubuntu" charset="0"/>
                <a:ea typeface="ＭＳ Ｐゴシック" pitchFamily="-84" charset="-128"/>
              </a:rPr>
              <a:t>Moritz</a:t>
            </a:r>
            <a:r>
              <a:rPr lang="et-EE" dirty="0" smtClean="0">
                <a:latin typeface="Ubuntu" charset="0"/>
                <a:ea typeface="ＭＳ Ｐゴシック" pitchFamily="-84" charset="-128"/>
              </a:rPr>
              <a:t> Hermann </a:t>
            </a:r>
            <a:r>
              <a:rPr lang="et-EE" dirty="0" err="1" smtClean="0">
                <a:latin typeface="Ubuntu" charset="0"/>
                <a:ea typeface="ＭＳ Ｐゴシック" pitchFamily="-84" charset="-128"/>
              </a:rPr>
              <a:t>von</a:t>
            </a:r>
            <a:r>
              <a:rPr lang="et-EE" dirty="0" smtClean="0">
                <a:latin typeface="Ubuntu" charset="0"/>
                <a:ea typeface="ＭＳ Ｐゴシック" pitchFamily="-84" charset="-128"/>
              </a:rPr>
              <a:t> Jacobi (</a:t>
            </a:r>
            <a:r>
              <a:rPr lang="et-EE" dirty="0" err="1" smtClean="0">
                <a:latin typeface="Ubuntu" charset="0"/>
                <a:ea typeface="ＭＳ Ｐゴシック" pitchFamily="-84" charset="-128"/>
              </a:rPr>
              <a:t>Physics</a:t>
            </a:r>
            <a:r>
              <a:rPr lang="et-EE" dirty="0" smtClean="0">
                <a:latin typeface="Ubuntu" charset="0"/>
                <a:ea typeface="ＭＳ Ｐゴシック" pitchFamily="-84" charset="-128"/>
              </a:rPr>
              <a:t>) </a:t>
            </a:r>
          </a:p>
          <a:p>
            <a:r>
              <a:rPr lang="et-EE" dirty="0" smtClean="0">
                <a:latin typeface="Ubuntu" charset="0"/>
                <a:ea typeface="ＭＳ Ｐゴシック" pitchFamily="-84" charset="-128"/>
              </a:rPr>
              <a:t>Karl Ernst </a:t>
            </a:r>
            <a:r>
              <a:rPr lang="et-EE" dirty="0" err="1" smtClean="0">
                <a:latin typeface="Ubuntu" charset="0"/>
                <a:ea typeface="ＭＳ Ｐゴシック" pitchFamily="-84" charset="-128"/>
              </a:rPr>
              <a:t>von</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Baer</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Embryology</a:t>
            </a:r>
            <a:r>
              <a:rPr lang="et-EE" dirty="0" smtClean="0">
                <a:latin typeface="Ubuntu" charset="0"/>
                <a:ea typeface="ＭＳ Ｐゴシック" pitchFamily="-84" charset="-128"/>
              </a:rPr>
              <a:t>)</a:t>
            </a:r>
          </a:p>
          <a:p>
            <a:endParaRPr lang="et-EE" dirty="0" smtClean="0">
              <a:latin typeface="Ubuntu" charset="0"/>
              <a:ea typeface="ＭＳ Ｐゴシック" pitchFamily="-84" charset="-128"/>
            </a:endParaRPr>
          </a:p>
          <a:p>
            <a:endParaRPr lang="et-EE" dirty="0" smtClean="0">
              <a:latin typeface="Ubuntu" charset="0"/>
              <a:ea typeface="ＭＳ Ｐゴシック" pitchFamily="-84" charset="-128"/>
            </a:endParaRPr>
          </a:p>
          <a:p>
            <a:endParaRPr lang="et-EE" dirty="0" smtClean="0">
              <a:latin typeface="Ubuntu" charset="0"/>
              <a:ea typeface="ＭＳ Ｐゴシック" pitchFamily="-84" charset="-128"/>
            </a:endParaRPr>
          </a:p>
          <a:p>
            <a:pPr indent="735013"/>
            <a:r>
              <a:rPr lang="et-EE" dirty="0" smtClean="0">
                <a:latin typeface="Ubuntu" charset="0"/>
                <a:ea typeface="ＭＳ Ｐゴシック" pitchFamily="-84" charset="-128"/>
              </a:rPr>
              <a:t>Wilhelm </a:t>
            </a:r>
            <a:r>
              <a:rPr lang="et-EE" dirty="0" err="1" smtClean="0">
                <a:latin typeface="Ubuntu" charset="0"/>
                <a:ea typeface="ＭＳ Ｐゴシック" pitchFamily="-84" charset="-128"/>
              </a:rPr>
              <a:t>Ostwald</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Chemistry</a:t>
            </a:r>
            <a:r>
              <a:rPr lang="et-EE" dirty="0" smtClean="0">
                <a:latin typeface="Ubuntu" charset="0"/>
                <a:ea typeface="ＭＳ Ｐゴシック" pitchFamily="-84" charset="-128"/>
              </a:rPr>
              <a:t>, Nobel </a:t>
            </a:r>
            <a:r>
              <a:rPr lang="et-EE" dirty="0" err="1" smtClean="0">
                <a:latin typeface="Ubuntu" charset="0"/>
                <a:ea typeface="ＭＳ Ｐゴシック" pitchFamily="-84" charset="-128"/>
              </a:rPr>
              <a:t>Prize</a:t>
            </a:r>
            <a:r>
              <a:rPr lang="et-EE" dirty="0" smtClean="0">
                <a:latin typeface="Ubuntu" charset="0"/>
                <a:ea typeface="ＭＳ Ｐゴシック" pitchFamily="-84" charset="-128"/>
              </a:rPr>
              <a:t> 1909)</a:t>
            </a:r>
          </a:p>
          <a:p>
            <a:pPr indent="735013"/>
            <a:r>
              <a:rPr lang="et-EE" dirty="0" err="1" smtClean="0">
                <a:latin typeface="Ubuntu" charset="0"/>
                <a:ea typeface="ＭＳ Ｐゴシック" pitchFamily="-84" charset="-128"/>
              </a:rPr>
              <a:t>Jury</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Lotman</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Semiotics</a:t>
            </a:r>
            <a:r>
              <a:rPr lang="et-EE" dirty="0" smtClean="0">
                <a:latin typeface="Ubuntu" charset="0"/>
                <a:ea typeface="ＭＳ Ｐゴシック" pitchFamily="-84" charset="-128"/>
              </a:rPr>
              <a:t>)</a:t>
            </a:r>
          </a:p>
          <a:p>
            <a:pPr indent="735013"/>
            <a:r>
              <a:rPr lang="et-EE" dirty="0" smtClean="0">
                <a:latin typeface="Ubuntu" charset="0"/>
                <a:ea typeface="ＭＳ Ｐゴシック" pitchFamily="-84" charset="-128"/>
              </a:rPr>
              <a:t>Paul </a:t>
            </a:r>
            <a:r>
              <a:rPr lang="et-EE" dirty="0" err="1" smtClean="0">
                <a:latin typeface="Ubuntu" charset="0"/>
                <a:ea typeface="ＭＳ Ｐゴシック" pitchFamily="-84" charset="-128"/>
              </a:rPr>
              <a:t>Ariste</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Finno-Ugristics</a:t>
            </a:r>
            <a:r>
              <a:rPr lang="et-EE" dirty="0" smtClean="0">
                <a:latin typeface="Ubuntu" charset="0"/>
                <a:ea typeface="ＭＳ Ｐゴシック" pitchFamily="-84" charset="-128"/>
              </a:rPr>
              <a:t>)</a:t>
            </a:r>
          </a:p>
          <a:p>
            <a:pPr>
              <a:buNone/>
            </a:pPr>
            <a:endParaRPr lang="et-EE" dirty="0" smtClean="0">
              <a:latin typeface="Ubuntu" charset="0"/>
              <a:ea typeface="ＭＳ Ｐゴシック" pitchFamily="-84" charset="-128"/>
            </a:endParaRPr>
          </a:p>
        </p:txBody>
      </p:sp>
      <p:pic>
        <p:nvPicPr>
          <p:cNvPr id="7170" name="Picture 2" descr="V:\pärt\2013\JAAN\images\struve.png"/>
          <p:cNvPicPr>
            <a:picLocks noChangeAspect="1" noChangeArrowheads="1"/>
          </p:cNvPicPr>
          <p:nvPr/>
        </p:nvPicPr>
        <p:blipFill>
          <a:blip r:embed="rId4" cstate="print"/>
          <a:srcRect/>
          <a:stretch>
            <a:fillRect/>
          </a:stretch>
        </p:blipFill>
        <p:spPr bwMode="auto">
          <a:xfrm>
            <a:off x="-108520" y="2852435"/>
            <a:ext cx="2304256" cy="1728693"/>
          </a:xfrm>
          <a:prstGeom prst="rect">
            <a:avLst/>
          </a:prstGeom>
          <a:noFill/>
          <a:ln w="9525">
            <a:noFill/>
            <a:miter lim="800000"/>
            <a:headEnd/>
            <a:tailEnd/>
          </a:ln>
        </p:spPr>
      </p:pic>
      <p:pic>
        <p:nvPicPr>
          <p:cNvPr id="7171" name="Picture 3" descr="V:\pärt\2013\JAAN\images\moritz.png"/>
          <p:cNvPicPr>
            <a:picLocks noChangeAspect="1" noChangeArrowheads="1"/>
          </p:cNvPicPr>
          <p:nvPr/>
        </p:nvPicPr>
        <p:blipFill>
          <a:blip r:embed="rId5" cstate="print"/>
          <a:srcRect/>
          <a:stretch>
            <a:fillRect/>
          </a:stretch>
        </p:blipFill>
        <p:spPr bwMode="auto">
          <a:xfrm>
            <a:off x="2195736" y="2780928"/>
            <a:ext cx="2160464" cy="1620818"/>
          </a:xfrm>
          <a:prstGeom prst="rect">
            <a:avLst/>
          </a:prstGeom>
          <a:noFill/>
          <a:ln w="9525">
            <a:noFill/>
            <a:miter lim="800000"/>
            <a:headEnd/>
            <a:tailEnd/>
          </a:ln>
        </p:spPr>
      </p:pic>
      <p:pic>
        <p:nvPicPr>
          <p:cNvPr id="7172" name="Picture 4" descr="V:\pärt\2013\JAAN\images\baer.png"/>
          <p:cNvPicPr>
            <a:picLocks noChangeAspect="1" noChangeArrowheads="1"/>
          </p:cNvPicPr>
          <p:nvPr/>
        </p:nvPicPr>
        <p:blipFill>
          <a:blip r:embed="rId6" cstate="print"/>
          <a:srcRect/>
          <a:stretch>
            <a:fillRect/>
          </a:stretch>
        </p:blipFill>
        <p:spPr bwMode="auto">
          <a:xfrm>
            <a:off x="6181070" y="1052736"/>
            <a:ext cx="2783502" cy="2088232"/>
          </a:xfrm>
          <a:prstGeom prst="rect">
            <a:avLst/>
          </a:prstGeom>
          <a:noFill/>
          <a:ln w="9525">
            <a:noFill/>
            <a:miter lim="800000"/>
            <a:headEnd/>
            <a:tailEnd/>
          </a:ln>
        </p:spPr>
      </p:pic>
      <p:pic>
        <p:nvPicPr>
          <p:cNvPr id="7" name="Picture 2" descr="V:\pärt\2013\JAAN\images\oswald.png"/>
          <p:cNvPicPr>
            <a:picLocks noChangeAspect="1" noChangeArrowheads="1"/>
          </p:cNvPicPr>
          <p:nvPr/>
        </p:nvPicPr>
        <p:blipFill>
          <a:blip r:embed="rId7" cstate="print"/>
          <a:srcRect/>
          <a:stretch>
            <a:fillRect/>
          </a:stretch>
        </p:blipFill>
        <p:spPr bwMode="auto">
          <a:xfrm>
            <a:off x="6948264" y="2564904"/>
            <a:ext cx="2736702" cy="2052303"/>
          </a:xfrm>
          <a:prstGeom prst="rect">
            <a:avLst/>
          </a:prstGeom>
          <a:noFill/>
          <a:ln w="9525">
            <a:noFill/>
            <a:miter lim="800000"/>
            <a:headEnd/>
            <a:tailEnd/>
          </a:ln>
        </p:spPr>
      </p:pic>
      <p:pic>
        <p:nvPicPr>
          <p:cNvPr id="9" name="Picture 3" descr="V:\pärt\2013\JAAN\images\lotman.png"/>
          <p:cNvPicPr>
            <a:picLocks noChangeAspect="1" noChangeArrowheads="1"/>
          </p:cNvPicPr>
          <p:nvPr/>
        </p:nvPicPr>
        <p:blipFill>
          <a:blip r:embed="rId8" cstate="print"/>
          <a:srcRect/>
          <a:stretch>
            <a:fillRect/>
          </a:stretch>
        </p:blipFill>
        <p:spPr bwMode="auto">
          <a:xfrm>
            <a:off x="6084168" y="4735190"/>
            <a:ext cx="3059832" cy="2294209"/>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Effect transition="in" filter="fade">
                                      <p:cBhvr>
                                        <p:cTn id="10" dur="500"/>
                                        <p:tgtEl>
                                          <p:spTgt spid="717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171"/>
                                        </p:tgtEl>
                                        <p:attrNameLst>
                                          <p:attrName>style.visibility</p:attrName>
                                        </p:attrNameLst>
                                      </p:cBhvr>
                                      <p:to>
                                        <p:strVal val="visible"/>
                                      </p:to>
                                    </p:set>
                                    <p:animEffect transition="in" filter="fade">
                                      <p:cBhvr>
                                        <p:cTn id="18" dur="500"/>
                                        <p:tgtEl>
                                          <p:spTgt spid="717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7172"/>
                                        </p:tgtEl>
                                        <p:attrNameLst>
                                          <p:attrName>style.visibility</p:attrName>
                                        </p:attrNameLst>
                                      </p:cBhvr>
                                      <p:to>
                                        <p:strVal val="visible"/>
                                      </p:to>
                                    </p:set>
                                    <p:animEffect transition="in" filter="fade">
                                      <p:cBhvr>
                                        <p:cTn id="41" dur="500"/>
                                        <p:tgtEl>
                                          <p:spTgt spid="7172"/>
                                        </p:tgtEl>
                                      </p:cBhvr>
                                    </p:animEffect>
                                  </p:childTnLst>
                                </p:cTn>
                              </p:par>
                              <p:par>
                                <p:cTn id="42" presetID="10" presetClass="entr" presetSubtype="0"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10"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980728"/>
            <a:ext cx="8459787" cy="504056"/>
          </a:xfrm>
        </p:spPr>
        <p:txBody>
          <a:bodyPr/>
          <a:lstStyle/>
          <a:p>
            <a:r>
              <a:rPr lang="et-EE" dirty="0" err="1" smtClean="0"/>
              <a:t>Historia</a:t>
            </a:r>
            <a:r>
              <a:rPr lang="et-EE" dirty="0" smtClean="0"/>
              <a:t> </a:t>
            </a:r>
            <a:r>
              <a:rPr lang="et-EE" dirty="0" err="1" smtClean="0"/>
              <a:t>de</a:t>
            </a:r>
            <a:r>
              <a:rPr lang="et-EE" dirty="0" smtClean="0"/>
              <a:t> </a:t>
            </a:r>
            <a:r>
              <a:rPr lang="et-EE" dirty="0" err="1" smtClean="0"/>
              <a:t>Livonia</a:t>
            </a:r>
            <a:r>
              <a:rPr lang="et-EE" dirty="0" smtClean="0"/>
              <a:t> …. (Dorpat : </a:t>
            </a:r>
            <a:r>
              <a:rPr lang="et-EE" dirty="0" err="1" smtClean="0"/>
              <a:t>Typ</a:t>
            </a:r>
            <a:r>
              <a:rPr lang="et-EE" dirty="0" smtClean="0"/>
              <a:t>. </a:t>
            </a:r>
            <a:r>
              <a:rPr lang="et-EE" dirty="0" err="1" smtClean="0"/>
              <a:t>acad</a:t>
            </a:r>
            <a:r>
              <a:rPr lang="et-EE" dirty="0" smtClean="0"/>
              <a:t>., 1639)</a:t>
            </a:r>
            <a:endParaRPr lang="et-EE" dirty="0"/>
          </a:p>
        </p:txBody>
      </p:sp>
      <p:pic>
        <p:nvPicPr>
          <p:cNvPr id="108546" name="Picture 2"/>
          <p:cNvPicPr>
            <a:picLocks noGrp="1" noChangeAspect="1" noChangeArrowheads="1"/>
          </p:cNvPicPr>
          <p:nvPr>
            <p:ph idx="1"/>
          </p:nvPr>
        </p:nvPicPr>
        <p:blipFill>
          <a:blip r:embed="rId2" cstate="print"/>
          <a:srcRect l="40387" t="16054" r="22226" b="7959"/>
          <a:stretch>
            <a:fillRect/>
          </a:stretch>
        </p:blipFill>
        <p:spPr bwMode="auto">
          <a:xfrm>
            <a:off x="107504" y="1556792"/>
            <a:ext cx="2664296" cy="3384376"/>
          </a:xfrm>
          <a:prstGeom prst="rect">
            <a:avLst/>
          </a:prstGeom>
          <a:noFill/>
          <a:ln w="9525">
            <a:noFill/>
            <a:miter lim="800000"/>
            <a:headEnd/>
            <a:tailEnd/>
          </a:ln>
        </p:spPr>
      </p:pic>
      <p:pic>
        <p:nvPicPr>
          <p:cNvPr id="108547" name="Picture 3"/>
          <p:cNvPicPr>
            <a:picLocks noChangeAspect="1" noChangeArrowheads="1"/>
          </p:cNvPicPr>
          <p:nvPr/>
        </p:nvPicPr>
        <p:blipFill>
          <a:blip r:embed="rId3" cstate="print"/>
          <a:srcRect l="21060" t="12201" r="3341" b="5000"/>
          <a:stretch>
            <a:fillRect/>
          </a:stretch>
        </p:blipFill>
        <p:spPr bwMode="auto">
          <a:xfrm>
            <a:off x="2987825" y="1589341"/>
            <a:ext cx="4896544" cy="3351827"/>
          </a:xfrm>
          <a:prstGeom prst="rect">
            <a:avLst/>
          </a:prstGeom>
          <a:noFill/>
          <a:ln w="9525">
            <a:noFill/>
            <a:miter lim="800000"/>
            <a:headEnd/>
            <a:tailEnd/>
          </a:ln>
        </p:spPr>
      </p:pic>
      <p:pic>
        <p:nvPicPr>
          <p:cNvPr id="108548" name="Picture 4"/>
          <p:cNvPicPr>
            <a:picLocks noChangeAspect="1" noChangeArrowheads="1"/>
          </p:cNvPicPr>
          <p:nvPr/>
        </p:nvPicPr>
        <p:blipFill>
          <a:blip r:embed="rId4" cstate="print"/>
          <a:srcRect l="58269" t="13146" r="2160" b="5000"/>
          <a:stretch>
            <a:fillRect/>
          </a:stretch>
        </p:blipFill>
        <p:spPr bwMode="auto">
          <a:xfrm>
            <a:off x="1043608" y="3284984"/>
            <a:ext cx="2664296" cy="3444486"/>
          </a:xfrm>
          <a:prstGeom prst="rect">
            <a:avLst/>
          </a:prstGeom>
          <a:noFill/>
          <a:ln w="9525">
            <a:noFill/>
            <a:miter lim="800000"/>
            <a:headEnd/>
            <a:tailEnd/>
          </a:ln>
        </p:spPr>
      </p:pic>
      <p:pic>
        <p:nvPicPr>
          <p:cNvPr id="108549" name="Picture 5"/>
          <p:cNvPicPr>
            <a:picLocks noChangeAspect="1" noChangeArrowheads="1"/>
          </p:cNvPicPr>
          <p:nvPr/>
        </p:nvPicPr>
        <p:blipFill>
          <a:blip r:embed="rId5" cstate="print"/>
          <a:srcRect l="20469" t="12201" r="2751" b="5000"/>
          <a:stretch>
            <a:fillRect/>
          </a:stretch>
        </p:blipFill>
        <p:spPr bwMode="auto">
          <a:xfrm>
            <a:off x="3923928" y="3536591"/>
            <a:ext cx="4968552" cy="3348793"/>
          </a:xfrm>
          <a:prstGeom prst="rect">
            <a:avLst/>
          </a:prstGeom>
          <a:noFill/>
          <a:ln w="9525">
            <a:noFill/>
            <a:miter lim="800000"/>
            <a:headEnd/>
            <a:tailEnd/>
          </a:ln>
        </p:spPr>
      </p:pic>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5" name="Picture 1"/>
          <p:cNvPicPr>
            <a:picLocks noChangeAspect="1" noChangeArrowheads="1"/>
          </p:cNvPicPr>
          <p:nvPr/>
        </p:nvPicPr>
        <p:blipFill>
          <a:blip r:embed="rId3" cstate="print"/>
          <a:srcRect l="15057" t="10623" r="36513" b="10000"/>
          <a:stretch>
            <a:fillRect/>
          </a:stretch>
        </p:blipFill>
        <p:spPr bwMode="auto">
          <a:xfrm>
            <a:off x="5148064" y="2204864"/>
            <a:ext cx="4288047" cy="4392488"/>
          </a:xfrm>
          <a:prstGeom prst="rect">
            <a:avLst/>
          </a:prstGeom>
          <a:noFill/>
          <a:ln w="9525">
            <a:noFill/>
            <a:miter lim="800000"/>
            <a:headEnd/>
            <a:tailEnd/>
          </a:ln>
        </p:spPr>
      </p:pic>
      <p:sp>
        <p:nvSpPr>
          <p:cNvPr id="9" name="Title 8"/>
          <p:cNvSpPr>
            <a:spLocks noGrp="1"/>
          </p:cNvSpPr>
          <p:nvPr>
            <p:ph type="title"/>
          </p:nvPr>
        </p:nvSpPr>
        <p:spPr/>
        <p:txBody>
          <a:bodyPr/>
          <a:lstStyle/>
          <a:p>
            <a:r>
              <a:rPr lang="et-EE" dirty="0" err="1" smtClean="0"/>
              <a:t>Today</a:t>
            </a:r>
            <a:endParaRPr lang="et-EE" dirty="0"/>
          </a:p>
        </p:txBody>
      </p:sp>
      <p:sp>
        <p:nvSpPr>
          <p:cNvPr id="7" name="Content Placeholder 6"/>
          <p:cNvSpPr>
            <a:spLocks noGrp="1"/>
          </p:cNvSpPr>
          <p:nvPr>
            <p:ph idx="1"/>
          </p:nvPr>
        </p:nvSpPr>
        <p:spPr>
          <a:xfrm>
            <a:off x="323528" y="1628775"/>
            <a:ext cx="4896544" cy="4464050"/>
          </a:xfrm>
        </p:spPr>
        <p:txBody>
          <a:bodyPr/>
          <a:lstStyle/>
          <a:p>
            <a:r>
              <a:rPr lang="et-EE" dirty="0" smtClean="0"/>
              <a:t>I</a:t>
            </a:r>
            <a:r>
              <a:rPr lang="en-GB" dirty="0" smtClean="0"/>
              <a:t>t is required by the university that all bachelor’s and master’s theses should be electronically archived. </a:t>
            </a:r>
            <a:endParaRPr lang="et-EE" dirty="0" smtClean="0"/>
          </a:p>
          <a:p>
            <a:r>
              <a:rPr lang="en-GB" dirty="0" smtClean="0"/>
              <a:t>All these materials have been integrated into the DART-Europe E-theses Portal.</a:t>
            </a:r>
            <a:endParaRPr lang="et-EE" dirty="0" smtClean="0"/>
          </a:p>
          <a:p>
            <a:r>
              <a:rPr lang="en-US" dirty="0" smtClean="0"/>
              <a:t>According to the </a:t>
            </a:r>
            <a:r>
              <a:rPr lang="en-US" dirty="0" err="1" smtClean="0"/>
              <a:t>Webometric</a:t>
            </a:r>
            <a:r>
              <a:rPr lang="en-US" dirty="0" smtClean="0"/>
              <a:t> analysis, the UT Digital Archive on </a:t>
            </a:r>
            <a:r>
              <a:rPr lang="en-US" dirty="0" err="1" smtClean="0"/>
              <a:t>DSpace</a:t>
            </a:r>
            <a:r>
              <a:rPr lang="en-US" dirty="0" smtClean="0"/>
              <a:t> has placed 103 among the institutional repositories in the world.</a:t>
            </a:r>
            <a:endParaRPr lang="et-EE" dirty="0" smtClean="0"/>
          </a:p>
          <a:p>
            <a:endParaRPr lang="et-EE" dirty="0" smtClean="0"/>
          </a:p>
          <a:p>
            <a:endParaRPr lang="et-EE" dirty="0" smtClean="0"/>
          </a:p>
          <a:p>
            <a:endParaRPr lang="et-EE" dirty="0" smtClean="0"/>
          </a:p>
          <a:p>
            <a:endParaRPr lang="et-EE" dirty="0" smtClean="0"/>
          </a:p>
          <a:p>
            <a:r>
              <a:rPr lang="et-EE" dirty="0" smtClean="0"/>
              <a:t/>
            </a:r>
            <a:br>
              <a:rPr lang="et-EE" dirty="0" smtClean="0"/>
            </a:br>
            <a:endParaRPr lang="et-EE" dirty="0" smtClean="0"/>
          </a:p>
          <a:p>
            <a:endParaRPr lang="et-EE" dirty="0" smtClean="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D</a:t>
            </a:r>
            <a:r>
              <a:rPr lang="en-GB" dirty="0" err="1" smtClean="0"/>
              <a:t>igital</a:t>
            </a:r>
            <a:r>
              <a:rPr lang="en-GB" dirty="0" smtClean="0"/>
              <a:t> collection contains</a:t>
            </a:r>
            <a:endParaRPr lang="et-EE" dirty="0"/>
          </a:p>
        </p:txBody>
      </p:sp>
      <p:sp>
        <p:nvSpPr>
          <p:cNvPr id="3" name="Content Placeholder 2"/>
          <p:cNvSpPr>
            <a:spLocks noGrp="1"/>
          </p:cNvSpPr>
          <p:nvPr>
            <p:ph idx="1"/>
          </p:nvPr>
        </p:nvSpPr>
        <p:spPr>
          <a:xfrm>
            <a:off x="685800" y="1988839"/>
            <a:ext cx="7126288" cy="4103985"/>
          </a:xfrm>
        </p:spPr>
        <p:txBody>
          <a:bodyPr/>
          <a:lstStyle/>
          <a:p>
            <a:pPr>
              <a:buNone/>
            </a:pPr>
            <a:r>
              <a:rPr lang="en-GB" b="1" dirty="0" smtClean="0"/>
              <a:t>UT </a:t>
            </a:r>
            <a:r>
              <a:rPr lang="en-GB" b="1" dirty="0" smtClean="0"/>
              <a:t>theses and research </a:t>
            </a:r>
            <a:r>
              <a:rPr lang="en-GB" b="1" dirty="0" smtClean="0"/>
              <a:t>works:</a:t>
            </a:r>
            <a:endParaRPr lang="et-EE" b="1" dirty="0" smtClean="0"/>
          </a:p>
          <a:p>
            <a:pPr>
              <a:buNone/>
            </a:pPr>
            <a:endParaRPr lang="et-EE" b="1" dirty="0" smtClean="0"/>
          </a:p>
          <a:p>
            <a:pPr lvl="0"/>
            <a:r>
              <a:rPr lang="en-GB" dirty="0" smtClean="0"/>
              <a:t>227</a:t>
            </a:r>
            <a:r>
              <a:rPr lang="et-EE" dirty="0" smtClean="0"/>
              <a:t>1</a:t>
            </a:r>
            <a:r>
              <a:rPr lang="en-GB" dirty="0" smtClean="0"/>
              <a:t> </a:t>
            </a:r>
            <a:r>
              <a:rPr lang="en-GB" dirty="0" smtClean="0"/>
              <a:t>doctoral theses defended at the University of Tartu during the recent decade;</a:t>
            </a:r>
            <a:endParaRPr lang="et-EE" dirty="0" smtClean="0"/>
          </a:p>
          <a:p>
            <a:pPr lvl="0"/>
            <a:r>
              <a:rPr lang="en-GB" dirty="0" smtClean="0"/>
              <a:t>1</a:t>
            </a:r>
            <a:r>
              <a:rPr lang="et-EE" dirty="0" smtClean="0"/>
              <a:t>634</a:t>
            </a:r>
            <a:r>
              <a:rPr lang="en-GB" dirty="0" smtClean="0"/>
              <a:t> </a:t>
            </a:r>
            <a:r>
              <a:rPr lang="en-GB" dirty="0" smtClean="0"/>
              <a:t>theses and studies written from the 17th century up to 1918;</a:t>
            </a:r>
            <a:endParaRPr lang="et-EE" dirty="0" smtClean="0"/>
          </a:p>
          <a:p>
            <a:pPr lvl="0"/>
            <a:r>
              <a:rPr lang="en-GB" dirty="0" smtClean="0"/>
              <a:t>4762 already digitally born or digitised bachelor’s and master’s theses from the second half of the 19th century up to the present day</a:t>
            </a:r>
            <a:r>
              <a:rPr lang="en-GB" dirty="0" smtClean="0"/>
              <a:t>.</a:t>
            </a:r>
            <a:endParaRPr lang="et-EE" dirty="0" smtClean="0"/>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Digitalization</a:t>
            </a:r>
            <a:r>
              <a:rPr lang="et-EE" dirty="0" smtClean="0"/>
              <a:t> </a:t>
            </a:r>
            <a:r>
              <a:rPr lang="et-EE" dirty="0" err="1" smtClean="0"/>
              <a:t>of</a:t>
            </a:r>
            <a:r>
              <a:rPr lang="et-EE" dirty="0" smtClean="0"/>
              <a:t> </a:t>
            </a:r>
            <a:r>
              <a:rPr lang="et-EE" dirty="0" err="1" smtClean="0"/>
              <a:t>books</a:t>
            </a:r>
            <a:r>
              <a:rPr lang="et-EE" dirty="0" smtClean="0"/>
              <a:t> and </a:t>
            </a:r>
            <a:r>
              <a:rPr lang="et-EE" dirty="0" err="1" smtClean="0"/>
              <a:t>periodicals</a:t>
            </a:r>
            <a:endParaRPr lang="et-EE" dirty="0"/>
          </a:p>
        </p:txBody>
      </p:sp>
      <p:sp>
        <p:nvSpPr>
          <p:cNvPr id="3" name="Content Placeholder 2"/>
          <p:cNvSpPr>
            <a:spLocks noGrp="1"/>
          </p:cNvSpPr>
          <p:nvPr>
            <p:ph idx="1"/>
          </p:nvPr>
        </p:nvSpPr>
        <p:spPr>
          <a:xfrm>
            <a:off x="685800" y="1628774"/>
            <a:ext cx="7126288" cy="4968577"/>
          </a:xfrm>
        </p:spPr>
        <p:txBody>
          <a:bodyPr/>
          <a:lstStyle/>
          <a:p>
            <a:pPr>
              <a:buNone/>
            </a:pPr>
            <a:r>
              <a:rPr lang="et-EE" b="1" dirty="0" smtClean="0"/>
              <a:t>T</a:t>
            </a:r>
            <a:r>
              <a:rPr lang="en-GB" b="1" dirty="0" smtClean="0"/>
              <a:t>he </a:t>
            </a:r>
            <a:r>
              <a:rPr lang="et-EE" b="1" dirty="0" err="1" smtClean="0"/>
              <a:t>largest</a:t>
            </a:r>
            <a:r>
              <a:rPr lang="et-EE" b="1" dirty="0" smtClean="0"/>
              <a:t> </a:t>
            </a:r>
            <a:r>
              <a:rPr lang="en-GB" b="1" dirty="0" smtClean="0"/>
              <a:t>collection</a:t>
            </a:r>
            <a:r>
              <a:rPr lang="et-EE" b="1" dirty="0" smtClean="0"/>
              <a:t>s</a:t>
            </a:r>
            <a:r>
              <a:rPr lang="en-GB" b="1" dirty="0" smtClean="0"/>
              <a:t> </a:t>
            </a:r>
            <a:r>
              <a:rPr lang="et-EE" b="1" dirty="0" err="1" smtClean="0"/>
              <a:t>in</a:t>
            </a:r>
            <a:r>
              <a:rPr lang="et-EE" b="1" dirty="0" smtClean="0"/>
              <a:t> </a:t>
            </a:r>
            <a:r>
              <a:rPr lang="et-EE" b="1" dirty="0" err="1" smtClean="0"/>
              <a:t>digital</a:t>
            </a:r>
            <a:r>
              <a:rPr lang="et-EE" b="1" dirty="0" smtClean="0"/>
              <a:t> </a:t>
            </a:r>
            <a:r>
              <a:rPr lang="et-EE" b="1" dirty="0" err="1" smtClean="0"/>
              <a:t>archive</a:t>
            </a:r>
            <a:r>
              <a:rPr lang="et-EE" b="1" dirty="0" smtClean="0"/>
              <a:t> are </a:t>
            </a:r>
            <a:r>
              <a:rPr lang="et-EE" b="1" dirty="0" err="1" smtClean="0"/>
              <a:t>old</a:t>
            </a:r>
            <a:r>
              <a:rPr lang="et-EE" b="1" dirty="0" smtClean="0"/>
              <a:t> </a:t>
            </a:r>
            <a:r>
              <a:rPr lang="et-EE" b="1" dirty="0" err="1" smtClean="0"/>
              <a:t>books</a:t>
            </a:r>
            <a:r>
              <a:rPr lang="et-EE" b="1" dirty="0" smtClean="0"/>
              <a:t> and </a:t>
            </a:r>
            <a:r>
              <a:rPr lang="et-EE" b="1" dirty="0" err="1" smtClean="0"/>
              <a:t>periodicals</a:t>
            </a:r>
            <a:r>
              <a:rPr lang="et-EE" b="1" dirty="0" smtClean="0"/>
              <a:t>:</a:t>
            </a:r>
            <a:endParaRPr lang="et-EE" b="1" dirty="0" smtClean="0"/>
          </a:p>
          <a:p>
            <a:pPr lvl="0"/>
            <a:r>
              <a:rPr lang="et-EE" dirty="0" smtClean="0"/>
              <a:t>696   </a:t>
            </a:r>
            <a:r>
              <a:rPr lang="et-EE" dirty="0" err="1" smtClean="0"/>
              <a:t>e-learning</a:t>
            </a:r>
            <a:r>
              <a:rPr lang="et-EE" dirty="0" smtClean="0"/>
              <a:t> </a:t>
            </a:r>
            <a:r>
              <a:rPr lang="et-EE" dirty="0" err="1" smtClean="0"/>
              <a:t>objects</a:t>
            </a:r>
            <a:r>
              <a:rPr lang="et-EE" dirty="0" smtClean="0"/>
              <a:t> </a:t>
            </a:r>
          </a:p>
          <a:p>
            <a:pPr lvl="0"/>
            <a:r>
              <a:rPr lang="et-EE" dirty="0" smtClean="0"/>
              <a:t>238   p</a:t>
            </a:r>
            <a:r>
              <a:rPr lang="en-GB" dirty="0" err="1" smtClean="0"/>
              <a:t>ublications</a:t>
            </a:r>
            <a:r>
              <a:rPr lang="en-GB" dirty="0" smtClean="0"/>
              <a:t> </a:t>
            </a:r>
            <a:r>
              <a:rPr lang="en-GB" dirty="0" smtClean="0"/>
              <a:t>of </a:t>
            </a:r>
            <a:r>
              <a:rPr lang="en-GB" dirty="0" smtClean="0"/>
              <a:t>UT</a:t>
            </a:r>
            <a:endParaRPr lang="et-EE" dirty="0" smtClean="0"/>
          </a:p>
          <a:p>
            <a:pPr lvl="0"/>
            <a:r>
              <a:rPr lang="et-EE" dirty="0" smtClean="0"/>
              <a:t>5287 </a:t>
            </a:r>
            <a:r>
              <a:rPr lang="et-EE" dirty="0" err="1" smtClean="0"/>
              <a:t>old</a:t>
            </a:r>
            <a:r>
              <a:rPr lang="et-EE" dirty="0" smtClean="0"/>
              <a:t> </a:t>
            </a:r>
            <a:r>
              <a:rPr lang="et-EE" dirty="0" err="1" smtClean="0"/>
              <a:t>books</a:t>
            </a:r>
            <a:endParaRPr lang="et-EE" dirty="0" smtClean="0"/>
          </a:p>
          <a:p>
            <a:pPr lvl="0"/>
            <a:r>
              <a:rPr lang="et-EE" dirty="0" smtClean="0"/>
              <a:t>1219 </a:t>
            </a:r>
            <a:r>
              <a:rPr lang="et-EE" dirty="0" err="1" smtClean="0"/>
              <a:t>periodicals</a:t>
            </a:r>
            <a:endParaRPr lang="et-EE" dirty="0" smtClean="0"/>
          </a:p>
          <a:p>
            <a:pPr lvl="0"/>
            <a:r>
              <a:rPr lang="et-EE" dirty="0" smtClean="0"/>
              <a:t>155   </a:t>
            </a:r>
            <a:r>
              <a:rPr lang="et-EE" dirty="0" err="1" smtClean="0"/>
              <a:t>old</a:t>
            </a:r>
            <a:r>
              <a:rPr lang="et-EE" dirty="0" smtClean="0"/>
              <a:t> </a:t>
            </a:r>
            <a:r>
              <a:rPr lang="et-EE" dirty="0" err="1" smtClean="0"/>
              <a:t>maps</a:t>
            </a:r>
            <a:endParaRPr lang="et-EE" dirty="0" smtClean="0"/>
          </a:p>
          <a:p>
            <a:pPr lvl="0"/>
            <a:r>
              <a:rPr lang="et-EE" dirty="0" smtClean="0"/>
              <a:t>5261 </a:t>
            </a:r>
            <a:r>
              <a:rPr lang="et-EE" dirty="0" err="1" smtClean="0"/>
              <a:t>manuscrips</a:t>
            </a:r>
            <a:endParaRPr lang="et-EE" dirty="0" smtClean="0"/>
          </a:p>
          <a:p>
            <a:pPr lvl="0"/>
            <a:r>
              <a:rPr lang="et-EE" dirty="0" smtClean="0"/>
              <a:t>7672 </a:t>
            </a:r>
            <a:r>
              <a:rPr lang="et-EE" dirty="0" err="1" smtClean="0"/>
              <a:t>photo</a:t>
            </a:r>
            <a:r>
              <a:rPr lang="et-EE" dirty="0" smtClean="0"/>
              <a:t> </a:t>
            </a:r>
            <a:r>
              <a:rPr lang="et-EE" dirty="0" err="1" smtClean="0"/>
              <a:t>collections</a:t>
            </a:r>
            <a:endParaRPr lang="et-EE" dirty="0" smtClean="0"/>
          </a:p>
          <a:p>
            <a:pPr lvl="0"/>
            <a:r>
              <a:rPr lang="et-EE" dirty="0" smtClean="0"/>
              <a:t>4100 art</a:t>
            </a:r>
            <a:endParaRPr lang="et-EE" dirty="0" smtClean="0"/>
          </a:p>
          <a:p>
            <a:pPr lvl="0"/>
            <a:r>
              <a:rPr lang="et-EE" dirty="0" smtClean="0"/>
              <a:t>250 </a:t>
            </a:r>
            <a:r>
              <a:rPr lang="et-EE" dirty="0" err="1" smtClean="0"/>
              <a:t>conference</a:t>
            </a:r>
            <a:r>
              <a:rPr lang="et-EE" dirty="0" smtClean="0"/>
              <a:t>, seminar </a:t>
            </a:r>
            <a:r>
              <a:rPr lang="et-EE" dirty="0" err="1" smtClean="0"/>
              <a:t>theses</a:t>
            </a:r>
            <a:endParaRPr lang="et-EE" dirty="0" smtClean="0"/>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t-EE" dirty="0"/>
          </a:p>
        </p:txBody>
      </p:sp>
      <p:pic>
        <p:nvPicPr>
          <p:cNvPr id="111618" name="Picture 2"/>
          <p:cNvPicPr>
            <a:picLocks noGrp="1" noChangeAspect="1" noChangeArrowheads="1"/>
          </p:cNvPicPr>
          <p:nvPr>
            <p:ph idx="1"/>
          </p:nvPr>
        </p:nvPicPr>
        <p:blipFill>
          <a:blip r:embed="rId2" cstate="print"/>
          <a:srcRect t="3120" r="37201" b="7959"/>
          <a:stretch>
            <a:fillRect/>
          </a:stretch>
        </p:blipFill>
        <p:spPr bwMode="auto">
          <a:xfrm>
            <a:off x="685799" y="216024"/>
            <a:ext cx="6478489" cy="5733256"/>
          </a:xfrm>
          <a:prstGeom prst="rect">
            <a:avLst/>
          </a:prstGeom>
          <a:noFill/>
          <a:ln w="9525">
            <a:noFill/>
            <a:miter lim="800000"/>
            <a:headEnd/>
            <a:tailEnd/>
          </a:ln>
        </p:spPr>
      </p:pic>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Request</a:t>
            </a:r>
            <a:r>
              <a:rPr lang="et-EE" dirty="0" smtClean="0"/>
              <a:t>  a </a:t>
            </a:r>
            <a:r>
              <a:rPr lang="et-EE" dirty="0" err="1" smtClean="0"/>
              <a:t>digital</a:t>
            </a:r>
            <a:r>
              <a:rPr lang="et-EE" dirty="0" smtClean="0"/>
              <a:t> </a:t>
            </a:r>
            <a:r>
              <a:rPr lang="et-EE" dirty="0" err="1" smtClean="0"/>
              <a:t>copy</a:t>
            </a:r>
            <a:endParaRPr lang="et-EE" dirty="0"/>
          </a:p>
        </p:txBody>
      </p:sp>
      <p:pic>
        <p:nvPicPr>
          <p:cNvPr id="121860" name="Picture 4"/>
          <p:cNvPicPr>
            <a:picLocks noChangeAspect="1" noChangeArrowheads="1"/>
          </p:cNvPicPr>
          <p:nvPr/>
        </p:nvPicPr>
        <p:blipFill>
          <a:blip r:embed="rId2" cstate="print"/>
          <a:srcRect l="29582" t="11256" r="31100" b="39605"/>
          <a:stretch>
            <a:fillRect/>
          </a:stretch>
        </p:blipFill>
        <p:spPr bwMode="auto">
          <a:xfrm>
            <a:off x="0" y="1556792"/>
            <a:ext cx="6084168" cy="4752528"/>
          </a:xfrm>
          <a:prstGeom prst="rect">
            <a:avLst/>
          </a:prstGeom>
          <a:noFill/>
          <a:ln w="9525">
            <a:noFill/>
            <a:miter lim="800000"/>
            <a:headEnd/>
            <a:tailEnd/>
          </a:ln>
        </p:spPr>
      </p:pic>
      <p:pic>
        <p:nvPicPr>
          <p:cNvPr id="121858" name="Picture 2"/>
          <p:cNvPicPr>
            <a:picLocks noGrp="1" noChangeAspect="1" noChangeArrowheads="1"/>
          </p:cNvPicPr>
          <p:nvPr>
            <p:ph idx="1"/>
          </p:nvPr>
        </p:nvPicPr>
        <p:blipFill>
          <a:blip r:embed="rId3" cstate="print"/>
          <a:srcRect l="12094" t="9915" r="14143" b="7959"/>
          <a:stretch>
            <a:fillRect/>
          </a:stretch>
        </p:blipFill>
        <p:spPr bwMode="auto">
          <a:xfrm>
            <a:off x="2699792" y="3140968"/>
            <a:ext cx="6372200" cy="4434126"/>
          </a:xfrm>
          <a:prstGeom prst="rect">
            <a:avLst/>
          </a:prstGeom>
          <a:noFill/>
          <a:ln w="9525">
            <a:noFill/>
            <a:miter lim="800000"/>
            <a:headEnd/>
            <a:tailEnd/>
          </a:ln>
        </p:spPr>
      </p:pic>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ctrTitle"/>
          </p:nvPr>
        </p:nvSpPr>
        <p:spPr>
          <a:xfrm>
            <a:off x="3784600" y="3861048"/>
            <a:ext cx="7772400" cy="2520280"/>
          </a:xfrm>
        </p:spPr>
        <p:txBody>
          <a:bodyPr/>
          <a:lstStyle/>
          <a:p>
            <a:r>
              <a:rPr lang="et-EE" dirty="0" smtClean="0"/>
              <a:t>N</a:t>
            </a:r>
            <a:r>
              <a:rPr lang="en-GB" dirty="0" err="1" smtClean="0"/>
              <a:t>ew</a:t>
            </a:r>
            <a:r>
              <a:rPr lang="en-GB" dirty="0" smtClean="0"/>
              <a:t> project</a:t>
            </a:r>
            <a:r>
              <a:rPr lang="et-EE" dirty="0" smtClean="0"/>
              <a:t> </a:t>
            </a:r>
            <a:r>
              <a:rPr lang="et-EE" dirty="0" err="1" smtClean="0"/>
              <a:t>calling</a:t>
            </a:r>
            <a:r>
              <a:rPr lang="et-EE" dirty="0" smtClean="0"/>
              <a:t> </a:t>
            </a:r>
            <a:br>
              <a:rPr lang="et-EE" dirty="0" smtClean="0"/>
            </a:br>
            <a:r>
              <a:rPr lang="en-GB" dirty="0" smtClean="0"/>
              <a:t>alumni </a:t>
            </a:r>
            <a:r>
              <a:rPr lang="en-GB" dirty="0" smtClean="0"/>
              <a:t>of the </a:t>
            </a:r>
            <a:r>
              <a:rPr lang="en-GB" dirty="0" smtClean="0"/>
              <a:t>university</a:t>
            </a:r>
            <a:r>
              <a:rPr lang="et-EE" dirty="0" smtClean="0"/>
              <a:t> </a:t>
            </a:r>
            <a:r>
              <a:rPr lang="et-EE" dirty="0" err="1" smtClean="0"/>
              <a:t>to</a:t>
            </a:r>
            <a:r>
              <a:rPr lang="et-EE" dirty="0" smtClean="0"/>
              <a:t/>
            </a:r>
            <a:br>
              <a:rPr lang="et-EE" dirty="0" smtClean="0"/>
            </a:br>
            <a:r>
              <a:rPr lang="et-EE" dirty="0" smtClean="0"/>
              <a:t>w</a:t>
            </a:r>
            <a:r>
              <a:rPr lang="en-GB" dirty="0" smtClean="0"/>
              <a:t>rite </a:t>
            </a:r>
            <a:r>
              <a:rPr lang="et-EE" dirty="0" err="1" smtClean="0"/>
              <a:t>their</a:t>
            </a:r>
            <a:r>
              <a:rPr lang="et-EE" dirty="0" smtClean="0"/>
              <a:t> n</a:t>
            </a:r>
            <a:r>
              <a:rPr lang="en-GB" dirty="0" err="1" smtClean="0"/>
              <a:t>ame</a:t>
            </a:r>
            <a:r>
              <a:rPr lang="en-GB" dirty="0" smtClean="0"/>
              <a:t> </a:t>
            </a:r>
            <a:r>
              <a:rPr lang="et-EE" dirty="0" smtClean="0"/>
              <a:t/>
            </a:r>
            <a:br>
              <a:rPr lang="et-EE" dirty="0" smtClean="0"/>
            </a:br>
            <a:r>
              <a:rPr lang="en-GB" dirty="0" smtClean="0"/>
              <a:t>into the </a:t>
            </a:r>
            <a:r>
              <a:rPr lang="et-EE" dirty="0" smtClean="0"/>
              <a:t>h</a:t>
            </a:r>
            <a:r>
              <a:rPr lang="en-GB" dirty="0" err="1" smtClean="0"/>
              <a:t>istory</a:t>
            </a:r>
            <a:r>
              <a:rPr lang="en-GB" dirty="0" smtClean="0"/>
              <a:t> of </a:t>
            </a:r>
            <a:r>
              <a:rPr lang="et-EE" dirty="0" smtClean="0"/>
              <a:t>s</a:t>
            </a:r>
            <a:r>
              <a:rPr lang="en-GB" dirty="0" err="1" smtClean="0"/>
              <a:t>cience</a:t>
            </a:r>
            <a:r>
              <a:rPr lang="et-EE" dirty="0" smtClean="0">
                <a:latin typeface="Ubuntu" charset="0"/>
                <a:ea typeface="ＭＳ Ｐゴシック" pitchFamily="-84" charset="-128"/>
              </a:rPr>
              <a:t/>
            </a:r>
            <a:br>
              <a:rPr lang="et-EE" dirty="0" smtClean="0">
                <a:latin typeface="Ubuntu" charset="0"/>
                <a:ea typeface="ＭＳ Ｐゴシック" pitchFamily="-84" charset="-128"/>
              </a:rPr>
            </a:br>
            <a:r>
              <a:rPr lang="en-GB" dirty="0" smtClean="0"/>
              <a:t> </a:t>
            </a:r>
            <a:endParaRPr lang="et-EE" dirty="0" smtClean="0">
              <a:latin typeface="Ubuntu" charset="0"/>
              <a:ea typeface="ＭＳ Ｐゴシック" pitchFamily="-84" charset="-128"/>
            </a:endParaRPr>
          </a:p>
        </p:txBody>
      </p:sp>
      <p:pic>
        <p:nvPicPr>
          <p:cNvPr id="9219" name="Picture 2" descr="V:\pärt\2013\JAAN\images\peahoone-pisike.jpg"/>
          <p:cNvPicPr>
            <a:picLocks noChangeAspect="1" noChangeArrowheads="1"/>
          </p:cNvPicPr>
          <p:nvPr/>
        </p:nvPicPr>
        <p:blipFill>
          <a:blip r:embed="rId3" cstate="print"/>
          <a:srcRect/>
          <a:stretch>
            <a:fillRect/>
          </a:stretch>
        </p:blipFill>
        <p:spPr bwMode="auto">
          <a:xfrm>
            <a:off x="-900113" y="-295275"/>
            <a:ext cx="4251326" cy="7239000"/>
          </a:xfrm>
          <a:prstGeom prst="rect">
            <a:avLst/>
          </a:prstGeom>
          <a:noFill/>
          <a:ln w="9525">
            <a:noFill/>
            <a:miter lim="800000"/>
            <a:headEnd/>
            <a:tailEnd/>
          </a:ln>
        </p:spPr>
      </p:pic>
      <p:pic>
        <p:nvPicPr>
          <p:cNvPr id="89092" name="Picture 4" descr="http://www.ut.ee/sites/default/files/styles/ut_content_width/public/600x160x600x160-2_0.jpg,qitok=f8z_26aY.pagespeed.ic.SzWdKejXWq.jpg"/>
          <p:cNvPicPr>
            <a:picLocks noChangeAspect="1" noChangeArrowheads="1"/>
          </p:cNvPicPr>
          <p:nvPr/>
        </p:nvPicPr>
        <p:blipFill>
          <a:blip r:embed="rId4" cstate="print"/>
          <a:srcRect/>
          <a:stretch>
            <a:fillRect/>
          </a:stretch>
        </p:blipFill>
        <p:spPr bwMode="auto">
          <a:xfrm>
            <a:off x="-900608" y="188640"/>
            <a:ext cx="5715000" cy="1524000"/>
          </a:xfrm>
          <a:prstGeom prst="rect">
            <a:avLst/>
          </a:prstGeom>
          <a:noFill/>
        </p:spPr>
      </p:pic>
      <p:pic>
        <p:nvPicPr>
          <p:cNvPr id="89094" name="Picture 6" descr="http://www.ut.ee/sites/default/files/styles/ut_content_width/public/600x160x600x160-1.jpg,qitok=Rj4vnloK.pagespeed.ic.tQuqdpZJVA.jpg"/>
          <p:cNvPicPr>
            <a:picLocks noChangeAspect="1" noChangeArrowheads="1"/>
          </p:cNvPicPr>
          <p:nvPr/>
        </p:nvPicPr>
        <p:blipFill>
          <a:blip r:embed="rId5" cstate="print"/>
          <a:srcRect/>
          <a:stretch>
            <a:fillRect/>
          </a:stretch>
        </p:blipFill>
        <p:spPr bwMode="auto">
          <a:xfrm>
            <a:off x="-1620688" y="1905001"/>
            <a:ext cx="4176464" cy="1113724"/>
          </a:xfrm>
          <a:prstGeom prst="rect">
            <a:avLst/>
          </a:prstGeom>
          <a:noFill/>
        </p:spPr>
      </p:pic>
      <p:pic>
        <p:nvPicPr>
          <p:cNvPr id="8" name="Picture 4" descr="http://www.ut.ee/sites/default/files/styles/ut_content_width/public/600x160x600x160-2_0.jpg,qitok=f8z_26aY.pagespeed.ic.SzWdKejXWq.jpg"/>
          <p:cNvPicPr>
            <a:picLocks noChangeAspect="1" noChangeArrowheads="1"/>
          </p:cNvPicPr>
          <p:nvPr/>
        </p:nvPicPr>
        <p:blipFill>
          <a:blip r:embed="rId4" cstate="print"/>
          <a:srcRect/>
          <a:stretch>
            <a:fillRect/>
          </a:stretch>
        </p:blipFill>
        <p:spPr bwMode="auto">
          <a:xfrm>
            <a:off x="-1404664" y="3212976"/>
            <a:ext cx="2808312" cy="748883"/>
          </a:xfrm>
          <a:prstGeom prst="rect">
            <a:avLst/>
          </a:prstGeom>
          <a:noFill/>
        </p:spPr>
      </p:pic>
      <p:pic>
        <p:nvPicPr>
          <p:cNvPr id="9" name="Picture 6" descr="http://www.ut.ee/sites/default/files/styles/ut_content_width/public/600x160x600x160-1.jpg,qitok=Rj4vnloK.pagespeed.ic.tQuqdpZJVA.jpg"/>
          <p:cNvPicPr>
            <a:picLocks noChangeAspect="1" noChangeArrowheads="1"/>
          </p:cNvPicPr>
          <p:nvPr/>
        </p:nvPicPr>
        <p:blipFill>
          <a:blip r:embed="rId5" cstate="print"/>
          <a:srcRect/>
          <a:stretch>
            <a:fillRect/>
          </a:stretch>
        </p:blipFill>
        <p:spPr bwMode="auto">
          <a:xfrm>
            <a:off x="-828600" y="6304519"/>
            <a:ext cx="2448272" cy="652873"/>
          </a:xfrm>
          <a:prstGeom prst="rect">
            <a:avLst/>
          </a:prstGeom>
          <a:noFill/>
        </p:spPr>
      </p:pic>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GB" dirty="0" smtClean="0"/>
              <a:t>Write </a:t>
            </a:r>
            <a:r>
              <a:rPr lang="en-GB" dirty="0" smtClean="0"/>
              <a:t>Your Name into the History of Science </a:t>
            </a:r>
            <a:endParaRPr lang="et-EE" dirty="0" smtClean="0">
              <a:latin typeface="Ubuntu" charset="0"/>
              <a:ea typeface="ＭＳ Ｐゴシック" pitchFamily="-84" charset="-128"/>
            </a:endParaRPr>
          </a:p>
        </p:txBody>
      </p:sp>
      <p:sp>
        <p:nvSpPr>
          <p:cNvPr id="9" name="Content Placeholder 2"/>
          <p:cNvSpPr txBox="1">
            <a:spLocks/>
          </p:cNvSpPr>
          <p:nvPr/>
        </p:nvSpPr>
        <p:spPr>
          <a:xfrm>
            <a:off x="899592" y="1844825"/>
            <a:ext cx="6624736" cy="3744415"/>
          </a:xfrm>
          <a:prstGeom prst="rect">
            <a:avLst/>
          </a:prstGeom>
          <a:solidFill>
            <a:srgbClr val="F8F8F8">
              <a:alpha val="80000"/>
            </a:srgbClr>
          </a:solidFill>
        </p:spPr>
        <p:txBody>
          <a:bodyPr anchor="ctr"/>
          <a:lstStyle>
            <a:lvl1pPr marL="342900" indent="-3429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1pPr>
            <a:lvl2pPr marL="742950" indent="-28575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2pPr>
            <a:lvl3pPr marL="11430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3pPr>
            <a:lvl4pPr marL="16002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4pPr>
            <a:lvl5pPr marL="2057400" indent="-228600" algn="l" rtl="0" eaLnBrk="0" fontAlgn="base" hangingPunct="0">
              <a:spcBef>
                <a:spcPct val="20000"/>
              </a:spcBef>
              <a:spcAft>
                <a:spcPct val="0"/>
              </a:spcAft>
              <a:buChar char="»"/>
              <a:defRPr sz="2400">
                <a:solidFill>
                  <a:srgbClr val="4D4D4D"/>
                </a:solidFill>
                <a:latin typeface="Ubuntu" pitchFamily="34" charset="0"/>
                <a:ea typeface="ＭＳ Ｐゴシック" charset="0"/>
                <a:cs typeface="Ubuntu" pitchFamily="34" charset="0"/>
              </a:defRPr>
            </a:lvl5pPr>
            <a:lvl6pPr marL="2514600" indent="-228600" algn="l" rtl="0" fontAlgn="base">
              <a:spcBef>
                <a:spcPct val="20000"/>
              </a:spcBef>
              <a:spcAft>
                <a:spcPct val="0"/>
              </a:spcAft>
              <a:buChar char="»"/>
              <a:defRPr sz="2000">
                <a:solidFill>
                  <a:srgbClr val="4D4D4D"/>
                </a:solidFill>
                <a:latin typeface="+mn-lt"/>
              </a:defRPr>
            </a:lvl6pPr>
            <a:lvl7pPr marL="2971800" indent="-228600" algn="l" rtl="0" fontAlgn="base">
              <a:spcBef>
                <a:spcPct val="20000"/>
              </a:spcBef>
              <a:spcAft>
                <a:spcPct val="0"/>
              </a:spcAft>
              <a:buChar char="»"/>
              <a:defRPr sz="2000">
                <a:solidFill>
                  <a:srgbClr val="4D4D4D"/>
                </a:solidFill>
                <a:latin typeface="+mn-lt"/>
              </a:defRPr>
            </a:lvl7pPr>
            <a:lvl8pPr marL="3429000" indent="-228600" algn="l" rtl="0" fontAlgn="base">
              <a:spcBef>
                <a:spcPct val="20000"/>
              </a:spcBef>
              <a:spcAft>
                <a:spcPct val="0"/>
              </a:spcAft>
              <a:buChar char="»"/>
              <a:defRPr sz="2000">
                <a:solidFill>
                  <a:srgbClr val="4D4D4D"/>
                </a:solidFill>
                <a:latin typeface="+mn-lt"/>
              </a:defRPr>
            </a:lvl8pPr>
            <a:lvl9pPr marL="3886200" indent="-228600" algn="l" rtl="0" fontAlgn="base">
              <a:spcBef>
                <a:spcPct val="20000"/>
              </a:spcBef>
              <a:spcAft>
                <a:spcPct val="0"/>
              </a:spcAft>
              <a:buChar char="»"/>
              <a:defRPr sz="2000">
                <a:solidFill>
                  <a:srgbClr val="4D4D4D"/>
                </a:solidFill>
                <a:latin typeface="+mn-lt"/>
              </a:defRPr>
            </a:lvl9pPr>
          </a:lstStyle>
          <a:p>
            <a:pPr marL="0" indent="0">
              <a:buNone/>
              <a:defRPr/>
            </a:pPr>
            <a:r>
              <a:rPr lang="en-GB" sz="2800" dirty="0" smtClean="0"/>
              <a:t>In 2013, the University of Tartu Library launched a new project, inviting all alumni of the university to grant the library </a:t>
            </a:r>
            <a:r>
              <a:rPr lang="en-GB" sz="2800" dirty="0" smtClean="0"/>
              <a:t>permission </a:t>
            </a:r>
            <a:r>
              <a:rPr lang="en-GB" sz="2800" dirty="0" smtClean="0"/>
              <a:t>to add their graduation theses to the university’s digital archive </a:t>
            </a:r>
            <a:r>
              <a:rPr lang="en-GB" sz="2800" dirty="0" err="1" smtClean="0"/>
              <a:t>Dspace</a:t>
            </a:r>
            <a:r>
              <a:rPr lang="en-GB" sz="2800" dirty="0" smtClean="0"/>
              <a:t>.</a:t>
            </a:r>
            <a:endParaRPr lang="et-EE" sz="2800" dirty="0" smtClean="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500"/>
                                        <p:tgtEl>
                                          <p:spTgt spid="9">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fade">
                                      <p:cBhvr>
                                        <p:cTn id="1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Theses</a:t>
            </a:r>
            <a:r>
              <a:rPr lang="et-EE" dirty="0" smtClean="0"/>
              <a:t> </a:t>
            </a:r>
            <a:r>
              <a:rPr lang="et-EE" dirty="0" err="1" smtClean="0"/>
              <a:t>before</a:t>
            </a:r>
            <a:r>
              <a:rPr lang="et-EE" dirty="0" smtClean="0"/>
              <a:t> “</a:t>
            </a:r>
            <a:r>
              <a:rPr lang="et-EE" dirty="0" err="1" smtClean="0"/>
              <a:t>d</a:t>
            </a:r>
            <a:r>
              <a:rPr lang="et-EE" dirty="0" err="1" smtClean="0"/>
              <a:t>igital</a:t>
            </a:r>
            <a:r>
              <a:rPr lang="et-EE" dirty="0" smtClean="0"/>
              <a:t> </a:t>
            </a:r>
            <a:r>
              <a:rPr lang="et-EE" dirty="0" err="1" smtClean="0"/>
              <a:t>age</a:t>
            </a:r>
            <a:r>
              <a:rPr lang="et-EE" dirty="0" smtClean="0"/>
              <a:t>”</a:t>
            </a:r>
            <a:endParaRPr lang="et-EE" dirty="0"/>
          </a:p>
        </p:txBody>
      </p:sp>
      <p:sp>
        <p:nvSpPr>
          <p:cNvPr id="3" name="Content Placeholder 2"/>
          <p:cNvSpPr>
            <a:spLocks noGrp="1"/>
          </p:cNvSpPr>
          <p:nvPr>
            <p:ph idx="1"/>
          </p:nvPr>
        </p:nvSpPr>
        <p:spPr>
          <a:xfrm>
            <a:off x="685800" y="1628801"/>
            <a:ext cx="7126288" cy="4464024"/>
          </a:xfrm>
        </p:spPr>
        <p:txBody>
          <a:bodyPr/>
          <a:lstStyle/>
          <a:p>
            <a:pPr marL="0" indent="0">
              <a:buNone/>
            </a:pPr>
            <a:r>
              <a:rPr lang="en-GB" dirty="0" smtClean="0"/>
              <a:t>For the new project </a:t>
            </a:r>
            <a:r>
              <a:rPr lang="en-GB" dirty="0" smtClean="0"/>
              <a:t>we </a:t>
            </a:r>
            <a:r>
              <a:rPr lang="en-GB" dirty="0" smtClean="0"/>
              <a:t>expect the alumni to archive their studies completed before the onset of the “digital </a:t>
            </a:r>
            <a:r>
              <a:rPr lang="en-GB" dirty="0" smtClean="0"/>
              <a:t>age”</a:t>
            </a:r>
            <a:r>
              <a:rPr lang="et-EE" dirty="0" smtClean="0"/>
              <a:t>:</a:t>
            </a:r>
          </a:p>
          <a:p>
            <a:pPr marL="273050" indent="-273050"/>
            <a:r>
              <a:rPr lang="en-GB" dirty="0" smtClean="0"/>
              <a:t>bachelor’s</a:t>
            </a:r>
            <a:endParaRPr lang="et-EE" dirty="0" smtClean="0"/>
          </a:p>
          <a:p>
            <a:pPr marL="273050" indent="-273050"/>
            <a:r>
              <a:rPr lang="en-GB" dirty="0" smtClean="0"/>
              <a:t>master’s</a:t>
            </a:r>
            <a:endParaRPr lang="et-EE" dirty="0" smtClean="0"/>
          </a:p>
          <a:p>
            <a:pPr marL="273050" indent="-273050"/>
            <a:r>
              <a:rPr lang="et-EE" dirty="0" smtClean="0"/>
              <a:t>d</a:t>
            </a:r>
            <a:r>
              <a:rPr lang="en-GB" dirty="0" err="1" smtClean="0"/>
              <a:t>octoral</a:t>
            </a:r>
            <a:r>
              <a:rPr lang="en-GB" dirty="0" smtClean="0"/>
              <a:t> theses</a:t>
            </a:r>
            <a:endParaRPr lang="et-EE" dirty="0" smtClean="0"/>
          </a:p>
          <a:p>
            <a:pPr marL="273050" indent="-273050"/>
            <a:r>
              <a:rPr lang="en-GB" dirty="0" smtClean="0"/>
              <a:t>prize-winning </a:t>
            </a:r>
            <a:r>
              <a:rPr lang="en-GB" dirty="0" smtClean="0"/>
              <a:t>essays </a:t>
            </a:r>
            <a:r>
              <a:rPr lang="et-EE" dirty="0" err="1" smtClean="0"/>
              <a:t>etc</a:t>
            </a:r>
            <a:r>
              <a:rPr lang="et-EE" dirty="0" smtClean="0"/>
              <a:t>.</a:t>
            </a:r>
          </a:p>
          <a:p>
            <a:pPr marL="0" indent="0">
              <a:buNone/>
            </a:pPr>
            <a:r>
              <a:rPr lang="en-GB" dirty="0" smtClean="0"/>
              <a:t>We </a:t>
            </a:r>
            <a:r>
              <a:rPr lang="en-GB" dirty="0" smtClean="0"/>
              <a:t>believe </a:t>
            </a:r>
            <a:r>
              <a:rPr lang="en-GB" dirty="0" smtClean="0"/>
              <a:t>it</a:t>
            </a:r>
            <a:r>
              <a:rPr lang="et-EE" dirty="0" smtClean="0"/>
              <a:t> </a:t>
            </a:r>
            <a:r>
              <a:rPr lang="et-EE" dirty="0" err="1" smtClean="0"/>
              <a:t>is</a:t>
            </a:r>
            <a:r>
              <a:rPr lang="en-GB" dirty="0" smtClean="0"/>
              <a:t> </a:t>
            </a:r>
            <a:r>
              <a:rPr lang="en-GB" dirty="0" smtClean="0"/>
              <a:t>important that the international scientific community should have electronic access to works that have so far been available only in printed format. </a:t>
            </a:r>
            <a:endParaRPr lang="et-EE" dirty="0"/>
          </a:p>
        </p:txBody>
      </p:sp>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Digital</a:t>
            </a:r>
            <a:r>
              <a:rPr lang="et-EE" dirty="0" smtClean="0"/>
              <a:t> </a:t>
            </a:r>
            <a:r>
              <a:rPr lang="et-EE" dirty="0" err="1" smtClean="0"/>
              <a:t>agreement</a:t>
            </a:r>
            <a:endParaRPr lang="et-EE" dirty="0"/>
          </a:p>
        </p:txBody>
      </p:sp>
      <p:pic>
        <p:nvPicPr>
          <p:cNvPr id="87042" name="Picture 2"/>
          <p:cNvPicPr>
            <a:picLocks noGrp="1" noChangeAspect="1" noChangeArrowheads="1"/>
          </p:cNvPicPr>
          <p:nvPr>
            <p:ph idx="1"/>
          </p:nvPr>
        </p:nvPicPr>
        <p:blipFill>
          <a:blip r:embed="rId2" cstate="print"/>
          <a:srcRect l="18157" t="3120" r="19195" b="12810"/>
          <a:stretch>
            <a:fillRect/>
          </a:stretch>
        </p:blipFill>
        <p:spPr bwMode="auto">
          <a:xfrm>
            <a:off x="4644008" y="1772816"/>
            <a:ext cx="4464496" cy="3744416"/>
          </a:xfrm>
          <a:prstGeom prst="rect">
            <a:avLst/>
          </a:prstGeom>
          <a:noFill/>
          <a:ln w="9525">
            <a:noFill/>
            <a:miter lim="800000"/>
            <a:headEnd/>
            <a:tailEnd/>
          </a:ln>
        </p:spPr>
      </p:pic>
      <p:pic>
        <p:nvPicPr>
          <p:cNvPr id="87046" name="Picture 6" descr="https://encrypted-tbn1.gstatic.com/images?q=tbn:ANd9GcSAQ2tTNCTSvaN1o7z0x7Ta5GElFEHx_Ok35aE2lCvllIbYQSXm7Q"/>
          <p:cNvPicPr>
            <a:picLocks noChangeAspect="1" noChangeArrowheads="1"/>
          </p:cNvPicPr>
          <p:nvPr/>
        </p:nvPicPr>
        <p:blipFill>
          <a:blip r:embed="rId3" cstate="print"/>
          <a:srcRect/>
          <a:stretch>
            <a:fillRect/>
          </a:stretch>
        </p:blipFill>
        <p:spPr bwMode="auto">
          <a:xfrm>
            <a:off x="7380312" y="5373216"/>
            <a:ext cx="1741956" cy="1195587"/>
          </a:xfrm>
          <a:prstGeom prst="rect">
            <a:avLst/>
          </a:prstGeom>
          <a:noFill/>
        </p:spPr>
      </p:pic>
      <p:sp>
        <p:nvSpPr>
          <p:cNvPr id="7" name="Rectangle 6"/>
          <p:cNvSpPr/>
          <p:nvPr/>
        </p:nvSpPr>
        <p:spPr>
          <a:xfrm>
            <a:off x="395536" y="1772816"/>
            <a:ext cx="4248472" cy="4493538"/>
          </a:xfrm>
          <a:prstGeom prst="rect">
            <a:avLst/>
          </a:prstGeom>
        </p:spPr>
        <p:txBody>
          <a:bodyPr wrap="square">
            <a:spAutoFit/>
          </a:bodyPr>
          <a:lstStyle/>
          <a:p>
            <a:r>
              <a:rPr lang="en-GB" sz="2200" dirty="0">
                <a:latin typeface="Ubuntu"/>
              </a:rPr>
              <a:t>The alumni can submit their work for archiving by digitally signing </a:t>
            </a:r>
            <a:r>
              <a:rPr lang="en-GB" sz="2200" dirty="0" smtClean="0">
                <a:latin typeface="Ubuntu"/>
              </a:rPr>
              <a:t>an electronic agreement. </a:t>
            </a:r>
            <a:r>
              <a:rPr lang="en-GB" sz="2200" dirty="0" smtClean="0">
                <a:latin typeface="Ubuntu"/>
              </a:rPr>
              <a:t>(</a:t>
            </a:r>
            <a:r>
              <a:rPr lang="en-GB" sz="2200" dirty="0">
                <a:latin typeface="Ubuntu"/>
              </a:rPr>
              <a:t>as it is customary in Estonia</a:t>
            </a:r>
            <a:r>
              <a:rPr lang="en-GB" sz="2200" dirty="0" smtClean="0">
                <a:latin typeface="Ubuntu"/>
              </a:rPr>
              <a:t>)</a:t>
            </a:r>
            <a:r>
              <a:rPr lang="et-EE" sz="2200" dirty="0" smtClean="0">
                <a:latin typeface="Ubuntu"/>
              </a:rPr>
              <a:t>.</a:t>
            </a:r>
          </a:p>
          <a:p>
            <a:endParaRPr lang="et-EE" sz="2200" dirty="0" smtClean="0">
              <a:latin typeface="Ubuntu"/>
            </a:endParaRPr>
          </a:p>
          <a:p>
            <a:r>
              <a:rPr lang="en-GB" sz="2200" dirty="0" smtClean="0">
                <a:latin typeface="Ubuntu"/>
              </a:rPr>
              <a:t>The </a:t>
            </a:r>
            <a:r>
              <a:rPr lang="en-GB" sz="2200" dirty="0">
                <a:latin typeface="Ubuntu"/>
              </a:rPr>
              <a:t>authors permit their works to be digitised at the library and uploaded to the UT digital archive. </a:t>
            </a:r>
            <a:endParaRPr lang="et-EE" sz="2200" dirty="0" smtClean="0">
              <a:latin typeface="Ubuntu"/>
            </a:endParaRPr>
          </a:p>
          <a:p>
            <a:endParaRPr lang="et-EE" sz="2200" dirty="0" smtClean="0">
              <a:latin typeface="Ubuntu"/>
            </a:endParaRPr>
          </a:p>
          <a:p>
            <a:r>
              <a:rPr lang="en-GB" sz="2200" dirty="0" smtClean="0">
                <a:latin typeface="Ubuntu"/>
              </a:rPr>
              <a:t>Permission </a:t>
            </a:r>
            <a:r>
              <a:rPr lang="en-GB" sz="2200" dirty="0">
                <a:latin typeface="Ubuntu"/>
              </a:rPr>
              <a:t>can also be obtained from the inheritors of the deceased alumni. </a:t>
            </a:r>
            <a:endParaRPr lang="et-EE" sz="2200" dirty="0"/>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ctrTitle"/>
          </p:nvPr>
        </p:nvSpPr>
        <p:spPr>
          <a:xfrm>
            <a:off x="3784600" y="4387850"/>
            <a:ext cx="7772400" cy="650875"/>
          </a:xfrm>
        </p:spPr>
        <p:txBody>
          <a:bodyPr/>
          <a:lstStyle/>
          <a:p>
            <a:r>
              <a:rPr lang="et-EE" dirty="0" err="1" smtClean="0">
                <a:latin typeface="Ubuntu" charset="0"/>
                <a:ea typeface="ＭＳ Ｐゴシック" pitchFamily="-84" charset="-128"/>
              </a:rPr>
              <a:t>E-publishing</a:t>
            </a:r>
            <a:endParaRPr lang="et-EE" dirty="0" smtClean="0">
              <a:latin typeface="Ubuntu" charset="0"/>
              <a:ea typeface="ＭＳ Ｐゴシック" pitchFamily="-84" charset="-128"/>
            </a:endParaRPr>
          </a:p>
        </p:txBody>
      </p:sp>
      <p:sp>
        <p:nvSpPr>
          <p:cNvPr id="48130" name="Subtitle 2"/>
          <p:cNvSpPr>
            <a:spLocks noGrp="1"/>
          </p:cNvSpPr>
          <p:nvPr>
            <p:ph type="subTitle" idx="1"/>
          </p:nvPr>
        </p:nvSpPr>
        <p:spPr>
          <a:xfrm>
            <a:off x="3784600" y="5060950"/>
            <a:ext cx="7772400" cy="889000"/>
          </a:xfrm>
        </p:spPr>
        <p:txBody>
          <a:bodyPr/>
          <a:lstStyle/>
          <a:p>
            <a:r>
              <a:rPr lang="en-GB" dirty="0" smtClean="0"/>
              <a:t>Open Journal Systems</a:t>
            </a:r>
            <a:endParaRPr lang="et-EE" dirty="0" smtClean="0">
              <a:latin typeface="Ubuntu" charset="0"/>
              <a:ea typeface="ＭＳ Ｐゴシック" pitchFamily="-84" charset="-128"/>
            </a:endParaRPr>
          </a:p>
        </p:txBody>
      </p:sp>
      <p:pic>
        <p:nvPicPr>
          <p:cNvPr id="112642" name="Picture 2" descr="http://opiobjektid.tptlive.ee/Ofsettrykimasinad/Gutenbergi_poolt_kasutatud_puust_pressi_rekonstruktsioon.jpg"/>
          <p:cNvPicPr>
            <a:picLocks noChangeAspect="1" noChangeArrowheads="1"/>
          </p:cNvPicPr>
          <p:nvPr/>
        </p:nvPicPr>
        <p:blipFill>
          <a:blip r:embed="rId2" cstate="print"/>
          <a:srcRect/>
          <a:stretch>
            <a:fillRect/>
          </a:stretch>
        </p:blipFill>
        <p:spPr bwMode="auto">
          <a:xfrm>
            <a:off x="-2176376" y="-96070"/>
            <a:ext cx="5524240" cy="7125470"/>
          </a:xfrm>
          <a:prstGeom prst="rect">
            <a:avLst/>
          </a:prstGeom>
          <a:noFill/>
        </p:spPr>
      </p:pic>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1116013" y="1484313"/>
            <a:ext cx="6629400" cy="685800"/>
          </a:xfrm>
          <a:prstGeom prst="rect">
            <a:avLst/>
          </a:prstGeom>
          <a:noFill/>
          <a:ln w="9525">
            <a:noFill/>
            <a:miter lim="800000"/>
            <a:headEnd/>
            <a:tailEnd/>
          </a:ln>
        </p:spPr>
        <p:txBody>
          <a:bodyPr anchor="ctr"/>
          <a:lstStyle/>
          <a:p>
            <a:pPr algn="ctr"/>
            <a:endParaRPr lang="en-US" sz="4800">
              <a:solidFill>
                <a:srgbClr val="203F8C"/>
              </a:solidFill>
              <a:latin typeface="Times New Roman" pitchFamily="18" charset="0"/>
              <a:cs typeface="Times New Roman" pitchFamily="18" charset="0"/>
            </a:endParaRPr>
          </a:p>
        </p:txBody>
      </p:sp>
      <p:sp>
        <p:nvSpPr>
          <p:cNvPr id="10243" name="Rectangle 5"/>
          <p:cNvSpPr>
            <a:spLocks noChangeArrowheads="1"/>
          </p:cNvSpPr>
          <p:nvPr/>
        </p:nvSpPr>
        <p:spPr bwMode="auto">
          <a:xfrm>
            <a:off x="179388" y="5661025"/>
            <a:ext cx="8964612" cy="1008063"/>
          </a:xfrm>
          <a:prstGeom prst="rect">
            <a:avLst/>
          </a:prstGeom>
          <a:noFill/>
          <a:ln w="9525">
            <a:noFill/>
            <a:miter lim="800000"/>
            <a:headEnd/>
            <a:tailEnd/>
          </a:ln>
        </p:spPr>
        <p:txBody>
          <a:bodyPr anchor="ctr"/>
          <a:lstStyle/>
          <a:p>
            <a:pPr algn="ctr">
              <a:lnSpc>
                <a:spcPct val="105000"/>
              </a:lnSpc>
            </a:pPr>
            <a:endParaRPr lang="en-US" sz="2400" i="1">
              <a:solidFill>
                <a:srgbClr val="203F8C"/>
              </a:solidFill>
              <a:latin typeface="Times New Roman" pitchFamily="18" charset="0"/>
              <a:cs typeface="Times New Roman" pitchFamily="18" charset="0"/>
            </a:endParaRPr>
          </a:p>
        </p:txBody>
      </p:sp>
      <p:sp>
        <p:nvSpPr>
          <p:cNvPr id="10244" name="Title 1"/>
          <p:cNvSpPr>
            <a:spLocks noGrp="1"/>
          </p:cNvSpPr>
          <p:nvPr>
            <p:ph type="title"/>
          </p:nvPr>
        </p:nvSpPr>
        <p:spPr/>
        <p:txBody>
          <a:bodyPr/>
          <a:lstStyle/>
          <a:p>
            <a:r>
              <a:rPr lang="et-EE" dirty="0" err="1" smtClean="0">
                <a:latin typeface="Ubuntu" charset="0"/>
                <a:ea typeface="ＭＳ Ｐゴシック" pitchFamily="-84" charset="-128"/>
              </a:rPr>
              <a:t>E-publishing</a:t>
            </a:r>
            <a:endParaRPr lang="et-EE" dirty="0" smtClean="0">
              <a:latin typeface="Ubuntu" charset="0"/>
              <a:ea typeface="ＭＳ Ｐゴシック" pitchFamily="-84" charset="-128"/>
            </a:endParaRPr>
          </a:p>
        </p:txBody>
      </p:sp>
      <p:sp>
        <p:nvSpPr>
          <p:cNvPr id="8" name="Content Placeholder 7"/>
          <p:cNvSpPr>
            <a:spLocks noGrp="1"/>
          </p:cNvSpPr>
          <p:nvPr>
            <p:ph idx="1"/>
          </p:nvPr>
        </p:nvSpPr>
        <p:spPr>
          <a:xfrm>
            <a:off x="685800" y="2204863"/>
            <a:ext cx="7198568" cy="3887961"/>
          </a:xfrm>
        </p:spPr>
        <p:txBody>
          <a:bodyPr/>
          <a:lstStyle/>
          <a:p>
            <a:pPr lvl="0">
              <a:defRPr/>
            </a:pPr>
            <a:r>
              <a:rPr lang="et-EE" sz="2200" dirty="0" err="1" smtClean="0"/>
              <a:t>Since</a:t>
            </a:r>
            <a:r>
              <a:rPr lang="et-EE" sz="2200" dirty="0" smtClean="0"/>
              <a:t> 2011 </a:t>
            </a:r>
            <a:r>
              <a:rPr lang="en-GB" sz="2200" dirty="0" smtClean="0"/>
              <a:t>UT </a:t>
            </a:r>
            <a:r>
              <a:rPr lang="en-GB" sz="2200" dirty="0" smtClean="0"/>
              <a:t>Library offers </a:t>
            </a:r>
            <a:r>
              <a:rPr lang="et-EE" sz="2200" dirty="0" err="1" smtClean="0"/>
              <a:t>bot</a:t>
            </a:r>
            <a:r>
              <a:rPr lang="en-GB" sz="2200" dirty="0" smtClean="0"/>
              <a:t>h </a:t>
            </a:r>
            <a:r>
              <a:rPr lang="en-GB" sz="2200" dirty="0" smtClean="0"/>
              <a:t>the university members and the members of other research institutions the </a:t>
            </a:r>
            <a:r>
              <a:rPr lang="en-GB" sz="2200" b="1" dirty="0" smtClean="0"/>
              <a:t>Open Journal Systems </a:t>
            </a:r>
            <a:r>
              <a:rPr lang="en-GB" sz="2200" dirty="0" smtClean="0"/>
              <a:t>platform for publishing. </a:t>
            </a:r>
            <a:endParaRPr lang="et-EE" sz="2200" dirty="0" smtClean="0"/>
          </a:p>
          <a:p>
            <a:pPr lvl="0">
              <a:buNone/>
              <a:defRPr/>
            </a:pPr>
            <a:endParaRPr lang="et-EE" sz="2200" dirty="0" smtClean="0"/>
          </a:p>
          <a:p>
            <a:pPr lvl="0">
              <a:defRPr/>
            </a:pPr>
            <a:r>
              <a:rPr lang="en-US" sz="2200" dirty="0" smtClean="0"/>
              <a:t>OJS is an open source solution </a:t>
            </a:r>
            <a:r>
              <a:rPr lang="et-EE" sz="2200" dirty="0" err="1" smtClean="0"/>
              <a:t>for</a:t>
            </a:r>
            <a:r>
              <a:rPr lang="en-US" sz="2200" dirty="0" smtClean="0"/>
              <a:t> </a:t>
            </a:r>
            <a:r>
              <a:rPr lang="en-US" sz="2200" dirty="0" smtClean="0"/>
              <a:t>managing and publishing </a:t>
            </a:r>
            <a:r>
              <a:rPr lang="en-US" sz="2200" dirty="0" smtClean="0"/>
              <a:t>scholarly</a:t>
            </a:r>
            <a:r>
              <a:rPr lang="et-EE" sz="2200" dirty="0" smtClean="0"/>
              <a:t> </a:t>
            </a:r>
            <a:r>
              <a:rPr lang="en-US" sz="2200" dirty="0" smtClean="0"/>
              <a:t>journals </a:t>
            </a:r>
            <a:r>
              <a:rPr lang="en-US" sz="2200" dirty="0" smtClean="0"/>
              <a:t>online. OJS is a highly flexible </a:t>
            </a:r>
            <a:r>
              <a:rPr lang="en-US" sz="2200" dirty="0" smtClean="0"/>
              <a:t>editor-opera</a:t>
            </a:r>
            <a:r>
              <a:rPr lang="et-EE" sz="2200" dirty="0" smtClean="0"/>
              <a:t>t</a:t>
            </a:r>
            <a:r>
              <a:rPr lang="en-US" sz="2200" dirty="0" err="1" smtClean="0"/>
              <a:t>ed</a:t>
            </a:r>
            <a:r>
              <a:rPr lang="en-US" sz="2200" dirty="0" smtClean="0"/>
              <a:t> journal</a:t>
            </a:r>
            <a:r>
              <a:rPr lang="et-EE" sz="2200" dirty="0" smtClean="0"/>
              <a:t> </a:t>
            </a:r>
            <a:r>
              <a:rPr lang="en-US" sz="2200" dirty="0" smtClean="0"/>
              <a:t>management </a:t>
            </a:r>
            <a:r>
              <a:rPr lang="en-US" sz="2200" dirty="0" smtClean="0"/>
              <a:t>and publishing system that can be downloaded for </a:t>
            </a:r>
            <a:r>
              <a:rPr lang="en-US" sz="2200" dirty="0" smtClean="0"/>
              <a:t>free</a:t>
            </a:r>
            <a:r>
              <a:rPr lang="et-EE" sz="2200" dirty="0" smtClean="0"/>
              <a:t> </a:t>
            </a:r>
            <a:r>
              <a:rPr lang="en-US" sz="2200" dirty="0" smtClean="0"/>
              <a:t>and </a:t>
            </a:r>
            <a:r>
              <a:rPr lang="en-US" sz="2200" dirty="0" smtClean="0"/>
              <a:t>installed on a local Web server.</a:t>
            </a:r>
            <a:endParaRPr lang="et-EE" sz="2200" dirty="0" smtClean="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Grp="1" noChangeAspect="1" noChangeArrowheads="1"/>
          </p:cNvPicPr>
          <p:nvPr>
            <p:ph idx="1"/>
          </p:nvPr>
        </p:nvPicPr>
        <p:blipFill>
          <a:blip r:embed="rId2" cstate="print"/>
          <a:srcRect t="3120" b="4726"/>
          <a:stretch>
            <a:fillRect/>
          </a:stretch>
        </p:blipFill>
        <p:spPr bwMode="auto">
          <a:xfrm>
            <a:off x="-36512" y="-27384"/>
            <a:ext cx="9751763" cy="5616624"/>
          </a:xfrm>
          <a:prstGeom prst="rect">
            <a:avLst/>
          </a:prstGeom>
          <a:noFill/>
          <a:ln w="9525">
            <a:noFill/>
            <a:miter lim="800000"/>
            <a:headEnd/>
            <a:tailEnd/>
          </a:ln>
        </p:spPr>
      </p:pic>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11 </a:t>
            </a:r>
            <a:r>
              <a:rPr lang="et-EE" dirty="0" err="1" smtClean="0"/>
              <a:t>open</a:t>
            </a:r>
            <a:r>
              <a:rPr lang="et-EE" dirty="0" smtClean="0"/>
              <a:t> </a:t>
            </a:r>
            <a:r>
              <a:rPr lang="et-EE" dirty="0" err="1" smtClean="0"/>
              <a:t>access</a:t>
            </a:r>
            <a:r>
              <a:rPr lang="et-EE" dirty="0" smtClean="0"/>
              <a:t> </a:t>
            </a:r>
            <a:r>
              <a:rPr lang="et-EE" dirty="0" err="1" smtClean="0"/>
              <a:t>journals</a:t>
            </a:r>
            <a:endParaRPr lang="et-EE" dirty="0"/>
          </a:p>
        </p:txBody>
      </p:sp>
      <p:sp>
        <p:nvSpPr>
          <p:cNvPr id="3" name="Content Placeholder 2"/>
          <p:cNvSpPr>
            <a:spLocks noGrp="1"/>
          </p:cNvSpPr>
          <p:nvPr>
            <p:ph idx="1"/>
          </p:nvPr>
        </p:nvSpPr>
        <p:spPr>
          <a:xfrm>
            <a:off x="685800" y="1628774"/>
            <a:ext cx="7126288" cy="4824561"/>
          </a:xfrm>
        </p:spPr>
        <p:txBody>
          <a:bodyPr/>
          <a:lstStyle/>
          <a:p>
            <a:r>
              <a:rPr lang="et-EE" sz="2000" dirty="0" err="1" smtClean="0"/>
              <a:t>Interlitteraria</a:t>
            </a:r>
            <a:endParaRPr lang="et-EE" sz="2000" dirty="0" smtClean="0"/>
          </a:p>
          <a:p>
            <a:r>
              <a:rPr lang="en-US" sz="2000" dirty="0" smtClean="0"/>
              <a:t>Discussions on Estonian economic policy: </a:t>
            </a:r>
            <a:r>
              <a:rPr lang="et-EE" sz="2000" dirty="0" smtClean="0"/>
              <a:t/>
            </a:r>
            <a:br>
              <a:rPr lang="et-EE" sz="2000" dirty="0" smtClean="0"/>
            </a:br>
            <a:r>
              <a:rPr lang="en-US" sz="2000" dirty="0" smtClean="0"/>
              <a:t>Theory </a:t>
            </a:r>
            <a:r>
              <a:rPr lang="en-US" sz="2000" dirty="0" smtClean="0"/>
              <a:t>and practice of economic </a:t>
            </a:r>
            <a:r>
              <a:rPr lang="en-US" sz="2000" dirty="0" smtClean="0"/>
              <a:t>policy</a:t>
            </a:r>
            <a:endParaRPr lang="et-EE" sz="2000" dirty="0" smtClean="0"/>
          </a:p>
          <a:p>
            <a:r>
              <a:rPr lang="et-EE" sz="2000" dirty="0" err="1" smtClean="0"/>
              <a:t>Methis</a:t>
            </a:r>
            <a:r>
              <a:rPr lang="et-EE" sz="2000" dirty="0" smtClean="0"/>
              <a:t>. </a:t>
            </a:r>
            <a:r>
              <a:rPr lang="et-EE" sz="2000" dirty="0" err="1" smtClean="0"/>
              <a:t>Studia</a:t>
            </a:r>
            <a:r>
              <a:rPr lang="et-EE" sz="2000" dirty="0" smtClean="0"/>
              <a:t> </a:t>
            </a:r>
            <a:r>
              <a:rPr lang="et-EE" sz="2000" dirty="0" err="1" smtClean="0"/>
              <a:t>humaniora</a:t>
            </a:r>
            <a:r>
              <a:rPr lang="et-EE" sz="2000" dirty="0" smtClean="0"/>
              <a:t> </a:t>
            </a:r>
            <a:r>
              <a:rPr lang="et-EE" sz="2000" dirty="0" err="1" smtClean="0"/>
              <a:t>Estonica</a:t>
            </a:r>
            <a:endParaRPr lang="et-EE" sz="2000" dirty="0" smtClean="0"/>
          </a:p>
          <a:p>
            <a:r>
              <a:rPr lang="et-EE" sz="2000" dirty="0" err="1" smtClean="0"/>
              <a:t>Folia</a:t>
            </a:r>
            <a:r>
              <a:rPr lang="et-EE" sz="2000" dirty="0" smtClean="0"/>
              <a:t> </a:t>
            </a:r>
            <a:r>
              <a:rPr lang="et-EE" sz="2000" dirty="0" err="1" smtClean="0"/>
              <a:t>Cryptogamica</a:t>
            </a:r>
            <a:r>
              <a:rPr lang="et-EE" sz="2000" dirty="0" smtClean="0"/>
              <a:t> </a:t>
            </a:r>
            <a:r>
              <a:rPr lang="et-EE" sz="2000" dirty="0" err="1" smtClean="0"/>
              <a:t>Estonica</a:t>
            </a:r>
            <a:endParaRPr lang="et-EE" sz="2000" dirty="0" smtClean="0"/>
          </a:p>
          <a:p>
            <a:r>
              <a:rPr lang="fi-FI" sz="2000" dirty="0" smtClean="0"/>
              <a:t>Eesti </a:t>
            </a:r>
            <a:r>
              <a:rPr lang="fi-FI" sz="2000" dirty="0" err="1" smtClean="0"/>
              <a:t>Haridusteaduste</a:t>
            </a:r>
            <a:r>
              <a:rPr lang="fi-FI" sz="2000" dirty="0" smtClean="0"/>
              <a:t> </a:t>
            </a:r>
            <a:r>
              <a:rPr lang="fi-FI" sz="2000" dirty="0" err="1" smtClean="0"/>
              <a:t>Ajakiri</a:t>
            </a:r>
            <a:r>
              <a:rPr lang="fi-FI" sz="2000" dirty="0" smtClean="0"/>
              <a:t>. Estonian Journal of </a:t>
            </a:r>
            <a:r>
              <a:rPr lang="fi-FI" sz="2000" dirty="0" err="1" smtClean="0"/>
              <a:t>Education</a:t>
            </a:r>
            <a:endParaRPr lang="fi-FI" sz="2000" dirty="0" smtClean="0"/>
          </a:p>
          <a:p>
            <a:r>
              <a:rPr lang="et-EE" sz="2000" dirty="0" smtClean="0"/>
              <a:t>Tartu Ülikooli ajaloo küsimusi</a:t>
            </a:r>
          </a:p>
          <a:p>
            <a:r>
              <a:rPr lang="et-EE" sz="2000" dirty="0" err="1" smtClean="0"/>
              <a:t>Papers</a:t>
            </a:r>
            <a:r>
              <a:rPr lang="et-EE" sz="2000" dirty="0" smtClean="0"/>
              <a:t> on </a:t>
            </a:r>
            <a:r>
              <a:rPr lang="et-EE" sz="2000" dirty="0" err="1" smtClean="0"/>
              <a:t>Anthropology</a:t>
            </a:r>
            <a:endParaRPr lang="et-EE" sz="2000" dirty="0" smtClean="0"/>
          </a:p>
          <a:p>
            <a:r>
              <a:rPr lang="et-EE" sz="2000" dirty="0" err="1" smtClean="0"/>
              <a:t>Acta</a:t>
            </a:r>
            <a:r>
              <a:rPr lang="et-EE" sz="2000" dirty="0" smtClean="0"/>
              <a:t> </a:t>
            </a:r>
            <a:r>
              <a:rPr lang="et-EE" sz="2000" dirty="0" err="1" smtClean="0"/>
              <a:t>Kinesiologiae</a:t>
            </a:r>
            <a:r>
              <a:rPr lang="et-EE" sz="2000" dirty="0" smtClean="0"/>
              <a:t> </a:t>
            </a:r>
            <a:r>
              <a:rPr lang="et-EE" sz="2000" dirty="0" err="1" smtClean="0"/>
              <a:t>Universitatis</a:t>
            </a:r>
            <a:r>
              <a:rPr lang="et-EE" sz="2000" dirty="0" smtClean="0"/>
              <a:t> </a:t>
            </a:r>
            <a:r>
              <a:rPr lang="et-EE" sz="2000" dirty="0" err="1" smtClean="0"/>
              <a:t>Tartuensis</a:t>
            </a:r>
            <a:endParaRPr lang="et-EE" sz="2000" dirty="0" smtClean="0"/>
          </a:p>
          <a:p>
            <a:r>
              <a:rPr lang="fi-FI" sz="2000" dirty="0" err="1" smtClean="0"/>
              <a:t>Ajalooline</a:t>
            </a:r>
            <a:r>
              <a:rPr lang="fi-FI" sz="2000" dirty="0" smtClean="0"/>
              <a:t> </a:t>
            </a:r>
            <a:r>
              <a:rPr lang="fi-FI" sz="2000" dirty="0" err="1" smtClean="0"/>
              <a:t>Ajakiri</a:t>
            </a:r>
            <a:r>
              <a:rPr lang="fi-FI" sz="2000" dirty="0" smtClean="0"/>
              <a:t>. The Estonian </a:t>
            </a:r>
            <a:r>
              <a:rPr lang="fi-FI" sz="2000" dirty="0" err="1" smtClean="0"/>
              <a:t>Historical</a:t>
            </a:r>
            <a:r>
              <a:rPr lang="fi-FI" sz="2000" dirty="0" smtClean="0"/>
              <a:t> </a:t>
            </a:r>
            <a:r>
              <a:rPr lang="fi-FI" sz="2000" dirty="0" smtClean="0"/>
              <a:t>Journal</a:t>
            </a:r>
            <a:endParaRPr lang="et-EE" sz="2000" dirty="0" smtClean="0"/>
          </a:p>
          <a:p>
            <a:r>
              <a:rPr lang="en-US" sz="2000" dirty="0" smtClean="0"/>
              <a:t>Baltic Journal of Art History</a:t>
            </a:r>
          </a:p>
          <a:p>
            <a:r>
              <a:rPr lang="et-EE" sz="2000" dirty="0" smtClean="0"/>
              <a:t>Tartu Ülikooli Raamatukogu aastaraamat</a:t>
            </a:r>
          </a:p>
          <a:p>
            <a:endParaRPr lang="en-US" sz="2000" dirty="0" smtClean="0"/>
          </a:p>
          <a:p>
            <a:endParaRPr lang="et-EE" sz="2000" dirty="0" smtClean="0"/>
          </a:p>
          <a:p>
            <a:endParaRPr lang="et-EE" sz="2000" dirty="0"/>
          </a:p>
        </p:txBody>
      </p:sp>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7" name="Picture 3"/>
          <p:cNvPicPr>
            <a:picLocks noChangeAspect="1" noChangeArrowheads="1"/>
          </p:cNvPicPr>
          <p:nvPr/>
        </p:nvPicPr>
        <p:blipFill>
          <a:blip r:embed="rId2" cstate="print"/>
          <a:srcRect l="34054" t="15036" r="12500" b="15980"/>
          <a:stretch>
            <a:fillRect/>
          </a:stretch>
        </p:blipFill>
        <p:spPr bwMode="auto">
          <a:xfrm>
            <a:off x="2664296" y="1601416"/>
            <a:ext cx="6516216" cy="5256584"/>
          </a:xfrm>
          <a:prstGeom prst="rect">
            <a:avLst/>
          </a:prstGeom>
          <a:noFill/>
          <a:ln w="9525">
            <a:noFill/>
            <a:miter lim="800000"/>
            <a:headEnd/>
            <a:tailEnd/>
          </a:ln>
        </p:spPr>
      </p:pic>
      <p:sp>
        <p:nvSpPr>
          <p:cNvPr id="2" name="Title 1"/>
          <p:cNvSpPr>
            <a:spLocks noGrp="1"/>
          </p:cNvSpPr>
          <p:nvPr>
            <p:ph type="title"/>
          </p:nvPr>
        </p:nvSpPr>
        <p:spPr/>
        <p:txBody>
          <a:bodyPr/>
          <a:lstStyle/>
          <a:p>
            <a:r>
              <a:rPr lang="et-EE" dirty="0" err="1" smtClean="0"/>
              <a:t>Open</a:t>
            </a:r>
            <a:r>
              <a:rPr lang="et-EE" dirty="0" smtClean="0"/>
              <a:t> </a:t>
            </a:r>
            <a:r>
              <a:rPr lang="et-EE" dirty="0" err="1" smtClean="0"/>
              <a:t>access</a:t>
            </a:r>
            <a:r>
              <a:rPr lang="et-EE" dirty="0" smtClean="0"/>
              <a:t> </a:t>
            </a:r>
            <a:r>
              <a:rPr lang="et-EE" dirty="0" err="1" smtClean="0"/>
              <a:t>monograps</a:t>
            </a:r>
            <a:endParaRPr lang="et-EE" dirty="0"/>
          </a:p>
        </p:txBody>
      </p:sp>
      <p:sp>
        <p:nvSpPr>
          <p:cNvPr id="3" name="Content Placeholder 2"/>
          <p:cNvSpPr>
            <a:spLocks noGrp="1"/>
          </p:cNvSpPr>
          <p:nvPr>
            <p:ph idx="1"/>
          </p:nvPr>
        </p:nvSpPr>
        <p:spPr>
          <a:xfrm>
            <a:off x="685800" y="2276871"/>
            <a:ext cx="2230016" cy="3815953"/>
          </a:xfrm>
        </p:spPr>
        <p:txBody>
          <a:bodyPr/>
          <a:lstStyle/>
          <a:p>
            <a:pPr marL="0" indent="0">
              <a:buNone/>
            </a:pPr>
            <a:r>
              <a:rPr lang="en-GB" dirty="0" smtClean="0"/>
              <a:t>12 books published </a:t>
            </a:r>
            <a:r>
              <a:rPr lang="et-EE" dirty="0" smtClean="0"/>
              <a:t/>
            </a:r>
            <a:br>
              <a:rPr lang="et-EE" dirty="0" smtClean="0"/>
            </a:br>
            <a:r>
              <a:rPr lang="en-GB" dirty="0" smtClean="0"/>
              <a:t>by </a:t>
            </a:r>
            <a:endParaRPr lang="et-EE" dirty="0" smtClean="0"/>
          </a:p>
          <a:p>
            <a:pPr marL="0" indent="0">
              <a:buNone/>
            </a:pPr>
            <a:r>
              <a:rPr lang="en-GB" b="1" dirty="0" smtClean="0"/>
              <a:t>University of Tartu Press</a:t>
            </a:r>
            <a:r>
              <a:rPr lang="et-EE" dirty="0" smtClean="0"/>
              <a:t/>
            </a:r>
            <a:br>
              <a:rPr lang="et-EE" dirty="0" smtClean="0"/>
            </a:br>
            <a:r>
              <a:rPr lang="en-GB" dirty="0" smtClean="0"/>
              <a:t>are available</a:t>
            </a:r>
            <a:r>
              <a:rPr lang="et-EE" dirty="0" smtClean="0"/>
              <a:t> </a:t>
            </a:r>
            <a:r>
              <a:rPr lang="en-GB" dirty="0" smtClean="0"/>
              <a:t>in </a:t>
            </a:r>
            <a:r>
              <a:rPr lang="et-EE" dirty="0" smtClean="0"/>
              <a:t/>
            </a:r>
            <a:br>
              <a:rPr lang="et-EE" dirty="0" smtClean="0"/>
            </a:br>
            <a:r>
              <a:rPr lang="en-GB" dirty="0" smtClean="0"/>
              <a:t>OAPEN</a:t>
            </a:r>
            <a:r>
              <a:rPr lang="et-EE" dirty="0" smtClean="0"/>
              <a:t> </a:t>
            </a:r>
            <a:r>
              <a:rPr lang="et-EE" dirty="0" err="1" smtClean="0"/>
              <a:t>Library</a:t>
            </a:r>
            <a:endParaRPr lang="et-EE" dirty="0" smtClean="0"/>
          </a:p>
          <a:p>
            <a:pPr>
              <a:buNone/>
            </a:pPr>
            <a:endParaRPr lang="en-GB" dirty="0"/>
          </a:p>
        </p:txBody>
      </p:sp>
    </p:spTree>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ctrTitle"/>
          </p:nvPr>
        </p:nvSpPr>
        <p:spPr>
          <a:xfrm>
            <a:off x="3784600" y="4387850"/>
            <a:ext cx="7772400" cy="650875"/>
          </a:xfrm>
        </p:spPr>
        <p:txBody>
          <a:bodyPr/>
          <a:lstStyle/>
          <a:p>
            <a:r>
              <a:rPr lang="et-EE" dirty="0" err="1" smtClean="0">
                <a:latin typeface="Ubuntu" charset="0"/>
                <a:ea typeface="ＭＳ Ｐゴシック" pitchFamily="-84" charset="-128"/>
              </a:rPr>
              <a:t>E-textbooks</a:t>
            </a:r>
            <a:endParaRPr lang="et-EE" dirty="0" smtClean="0">
              <a:latin typeface="Ubuntu" charset="0"/>
              <a:ea typeface="ＭＳ Ｐゴシック" pitchFamily="-84" charset="-128"/>
            </a:endParaRPr>
          </a:p>
        </p:txBody>
      </p:sp>
      <p:sp>
        <p:nvSpPr>
          <p:cNvPr id="48130" name="Subtitle 2"/>
          <p:cNvSpPr>
            <a:spLocks noGrp="1"/>
          </p:cNvSpPr>
          <p:nvPr>
            <p:ph type="subTitle" idx="1"/>
          </p:nvPr>
        </p:nvSpPr>
        <p:spPr>
          <a:xfrm>
            <a:off x="3784600" y="5060950"/>
            <a:ext cx="7772400" cy="889000"/>
          </a:xfrm>
        </p:spPr>
        <p:txBody>
          <a:bodyPr/>
          <a:lstStyle/>
          <a:p>
            <a:r>
              <a:rPr lang="et-EE" dirty="0" smtClean="0"/>
              <a:t>Estonian </a:t>
            </a:r>
            <a:r>
              <a:rPr lang="et-EE" dirty="0" err="1" smtClean="0"/>
              <a:t>textbooks</a:t>
            </a:r>
            <a:r>
              <a:rPr lang="et-EE" dirty="0" smtClean="0"/>
              <a:t> </a:t>
            </a:r>
            <a:r>
              <a:rPr lang="et-EE" dirty="0" err="1" smtClean="0"/>
              <a:t>in</a:t>
            </a:r>
            <a:r>
              <a:rPr lang="et-EE" dirty="0" smtClean="0"/>
              <a:t> </a:t>
            </a:r>
            <a:r>
              <a:rPr lang="et-EE" dirty="0" err="1" smtClean="0"/>
              <a:t>digital</a:t>
            </a:r>
            <a:r>
              <a:rPr lang="et-EE" dirty="0" smtClean="0"/>
              <a:t> </a:t>
            </a:r>
            <a:r>
              <a:rPr lang="et-EE" dirty="0" err="1" smtClean="0"/>
              <a:t>form</a:t>
            </a:r>
            <a:endParaRPr lang="et-EE" dirty="0" smtClean="0">
              <a:latin typeface="Ubuntu" charset="0"/>
              <a:ea typeface="ＭＳ Ｐゴシック" pitchFamily="-84" charset="-128"/>
            </a:endParaRPr>
          </a:p>
        </p:txBody>
      </p:sp>
      <p:pic>
        <p:nvPicPr>
          <p:cNvPr id="115717" name="Picture 5" descr="http://images.dailytech.com/nimage/1348258211.jpg"/>
          <p:cNvPicPr>
            <a:picLocks noChangeAspect="1" noChangeArrowheads="1"/>
          </p:cNvPicPr>
          <p:nvPr/>
        </p:nvPicPr>
        <p:blipFill>
          <a:blip r:embed="rId2" cstate="print"/>
          <a:srcRect l="47663" t="12088" r="27253" b="4996"/>
          <a:stretch>
            <a:fillRect/>
          </a:stretch>
        </p:blipFill>
        <p:spPr bwMode="auto">
          <a:xfrm>
            <a:off x="-108520" y="-99392"/>
            <a:ext cx="3456384" cy="7483397"/>
          </a:xfrm>
          <a:prstGeom prst="rect">
            <a:avLst/>
          </a:prstGeom>
          <a:noFill/>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E-textbooks</a:t>
            </a:r>
            <a:endParaRPr lang="et-EE" dirty="0"/>
          </a:p>
        </p:txBody>
      </p:sp>
      <p:sp>
        <p:nvSpPr>
          <p:cNvPr id="3" name="Content Placeholder 2"/>
          <p:cNvSpPr>
            <a:spLocks noGrp="1"/>
          </p:cNvSpPr>
          <p:nvPr>
            <p:ph idx="1"/>
          </p:nvPr>
        </p:nvSpPr>
        <p:spPr>
          <a:xfrm>
            <a:off x="685800" y="1628775"/>
            <a:ext cx="7846640" cy="4464050"/>
          </a:xfrm>
        </p:spPr>
        <p:txBody>
          <a:bodyPr/>
          <a:lstStyle/>
          <a:p>
            <a:pPr>
              <a:buNone/>
            </a:pPr>
            <a:r>
              <a:rPr lang="et-EE" dirty="0" smtClean="0"/>
              <a:t>UT </a:t>
            </a:r>
            <a:r>
              <a:rPr lang="et-EE" dirty="0" err="1" smtClean="0"/>
              <a:t>has</a:t>
            </a:r>
            <a:r>
              <a:rPr lang="et-EE" dirty="0" smtClean="0"/>
              <a:t> </a:t>
            </a:r>
            <a:r>
              <a:rPr lang="et-EE" dirty="0" err="1" smtClean="0"/>
              <a:t>published</a:t>
            </a:r>
            <a:r>
              <a:rPr lang="et-EE" dirty="0" smtClean="0"/>
              <a:t> </a:t>
            </a:r>
            <a:r>
              <a:rPr lang="et-EE" dirty="0" err="1" smtClean="0"/>
              <a:t>Estonian</a:t>
            </a:r>
            <a:r>
              <a:rPr lang="et-EE" dirty="0" smtClean="0"/>
              <a:t> </a:t>
            </a:r>
            <a:r>
              <a:rPr lang="et-EE" dirty="0" err="1" smtClean="0"/>
              <a:t>e-textbooks</a:t>
            </a:r>
            <a:r>
              <a:rPr lang="et-EE" dirty="0" smtClean="0"/>
              <a:t> </a:t>
            </a:r>
            <a:r>
              <a:rPr lang="et-EE" dirty="0" err="1" smtClean="0"/>
              <a:t>since</a:t>
            </a:r>
            <a:r>
              <a:rPr lang="et-EE" dirty="0" smtClean="0"/>
              <a:t> 2008.</a:t>
            </a:r>
          </a:p>
          <a:p>
            <a:pPr marL="0" indent="0">
              <a:buNone/>
            </a:pPr>
            <a:r>
              <a:rPr lang="en-US" dirty="0" smtClean="0"/>
              <a:t>The main purpose of the collection is to </a:t>
            </a:r>
            <a:r>
              <a:rPr lang="en-US" dirty="0" smtClean="0"/>
              <a:t>provide</a:t>
            </a:r>
            <a:r>
              <a:rPr lang="et-EE" dirty="0" smtClean="0"/>
              <a:t> </a:t>
            </a:r>
            <a:r>
              <a:rPr lang="en-US" dirty="0" smtClean="0"/>
              <a:t>university </a:t>
            </a:r>
            <a:r>
              <a:rPr lang="en-US" dirty="0" smtClean="0"/>
              <a:t>students and professors with an alternative method to access necessary study materials in Estonian through the Internet</a:t>
            </a:r>
            <a:r>
              <a:rPr lang="en-US" dirty="0" smtClean="0"/>
              <a:t>.</a:t>
            </a:r>
            <a:endParaRPr lang="et-EE" dirty="0" smtClean="0"/>
          </a:p>
          <a:p>
            <a:pPr marL="0" indent="0">
              <a:buNone/>
            </a:pPr>
            <a:endParaRPr lang="et-EE" dirty="0" smtClean="0"/>
          </a:p>
          <a:p>
            <a:pPr>
              <a:buNone/>
            </a:pPr>
            <a:r>
              <a:rPr lang="et-EE" dirty="0" err="1" smtClean="0"/>
              <a:t>At</a:t>
            </a:r>
            <a:r>
              <a:rPr lang="et-EE" dirty="0" smtClean="0"/>
              <a:t> </a:t>
            </a:r>
            <a:r>
              <a:rPr lang="et-EE" dirty="0" err="1" smtClean="0"/>
              <a:t>the</a:t>
            </a:r>
            <a:r>
              <a:rPr lang="et-EE" dirty="0" smtClean="0"/>
              <a:t> moment </a:t>
            </a:r>
            <a:r>
              <a:rPr lang="et-EE" dirty="0" err="1" smtClean="0"/>
              <a:t>there</a:t>
            </a:r>
            <a:r>
              <a:rPr lang="et-EE" dirty="0" smtClean="0"/>
              <a:t> are:</a:t>
            </a:r>
          </a:p>
          <a:p>
            <a:r>
              <a:rPr lang="et-EE" dirty="0" smtClean="0"/>
              <a:t>123 </a:t>
            </a:r>
            <a:r>
              <a:rPr lang="et-EE" dirty="0" err="1" smtClean="0"/>
              <a:t>open</a:t>
            </a:r>
            <a:r>
              <a:rPr lang="et-EE" dirty="0" smtClean="0"/>
              <a:t> </a:t>
            </a:r>
            <a:r>
              <a:rPr lang="et-EE" dirty="0" err="1" smtClean="0"/>
              <a:t>access</a:t>
            </a:r>
            <a:r>
              <a:rPr lang="et-EE" dirty="0" smtClean="0"/>
              <a:t> </a:t>
            </a:r>
            <a:r>
              <a:rPr lang="et-EE" dirty="0" err="1" smtClean="0"/>
              <a:t>e-books</a:t>
            </a:r>
            <a:r>
              <a:rPr lang="et-EE" dirty="0" smtClean="0"/>
              <a:t> and </a:t>
            </a:r>
          </a:p>
          <a:p>
            <a:r>
              <a:rPr lang="et-EE" dirty="0" smtClean="0"/>
              <a:t>106 </a:t>
            </a:r>
            <a:r>
              <a:rPr lang="et-EE" dirty="0" err="1" smtClean="0"/>
              <a:t>e-books</a:t>
            </a:r>
            <a:r>
              <a:rPr lang="et-EE" dirty="0" smtClean="0"/>
              <a:t> </a:t>
            </a:r>
            <a:r>
              <a:rPr lang="et-EE" dirty="0" err="1" smtClean="0"/>
              <a:t>open</a:t>
            </a:r>
            <a:r>
              <a:rPr lang="et-EE" dirty="0" smtClean="0"/>
              <a:t> </a:t>
            </a:r>
            <a:r>
              <a:rPr lang="et-EE" dirty="0" err="1" smtClean="0"/>
              <a:t>only</a:t>
            </a:r>
            <a:r>
              <a:rPr lang="et-EE" dirty="0" smtClean="0"/>
              <a:t> </a:t>
            </a:r>
            <a:r>
              <a:rPr lang="et-EE" dirty="0" err="1" smtClean="0"/>
              <a:t>for</a:t>
            </a:r>
            <a:r>
              <a:rPr lang="et-EE" dirty="0" smtClean="0"/>
              <a:t> UT </a:t>
            </a:r>
            <a:r>
              <a:rPr lang="et-EE" dirty="0" err="1" smtClean="0"/>
              <a:t>students</a:t>
            </a:r>
            <a:r>
              <a:rPr lang="et-EE" dirty="0" smtClean="0"/>
              <a:t>.</a:t>
            </a:r>
          </a:p>
          <a:p>
            <a:pPr marL="0" indent="0">
              <a:buNone/>
            </a:pPr>
            <a:endParaRPr lang="et-EE" dirty="0"/>
          </a:p>
        </p:txBody>
      </p:sp>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Two</a:t>
            </a:r>
            <a:r>
              <a:rPr lang="et-EE" dirty="0" smtClean="0"/>
              <a:t> </a:t>
            </a:r>
            <a:r>
              <a:rPr lang="et-EE" dirty="0" err="1" smtClean="0"/>
              <a:t>choices</a:t>
            </a:r>
            <a:endParaRPr lang="et-EE" dirty="0"/>
          </a:p>
        </p:txBody>
      </p:sp>
      <p:sp>
        <p:nvSpPr>
          <p:cNvPr id="3" name="Content Placeholder 2"/>
          <p:cNvSpPr>
            <a:spLocks noGrp="1"/>
          </p:cNvSpPr>
          <p:nvPr>
            <p:ph idx="1"/>
          </p:nvPr>
        </p:nvSpPr>
        <p:spPr>
          <a:xfrm>
            <a:off x="685800" y="2060847"/>
            <a:ext cx="7126288" cy="4031977"/>
          </a:xfrm>
        </p:spPr>
        <p:txBody>
          <a:bodyPr/>
          <a:lstStyle/>
          <a:p>
            <a:pPr marL="0" indent="0">
              <a:buNone/>
            </a:pPr>
            <a:r>
              <a:rPr lang="et-EE" dirty="0" err="1" smtClean="0"/>
              <a:t>Open</a:t>
            </a:r>
            <a:r>
              <a:rPr lang="et-EE" dirty="0" smtClean="0"/>
              <a:t> </a:t>
            </a:r>
            <a:r>
              <a:rPr lang="et-EE" dirty="0" smtClean="0"/>
              <a:t>Access </a:t>
            </a:r>
            <a:r>
              <a:rPr lang="et-EE" dirty="0" err="1" smtClean="0"/>
              <a:t>e-textbooks</a:t>
            </a:r>
            <a:r>
              <a:rPr lang="et-EE" dirty="0" smtClean="0"/>
              <a:t> are </a:t>
            </a:r>
            <a:r>
              <a:rPr lang="en-GB" dirty="0" smtClean="0"/>
              <a:t>available</a:t>
            </a:r>
            <a:r>
              <a:rPr lang="et-EE" dirty="0" smtClean="0"/>
              <a:t> </a:t>
            </a:r>
            <a:r>
              <a:rPr lang="et-EE" dirty="0" err="1" smtClean="0"/>
              <a:t>in</a:t>
            </a:r>
            <a:r>
              <a:rPr lang="et-EE" dirty="0" smtClean="0"/>
              <a:t> UT </a:t>
            </a:r>
            <a:r>
              <a:rPr lang="et-EE" dirty="0" err="1" smtClean="0"/>
              <a:t>digital</a:t>
            </a:r>
            <a:r>
              <a:rPr lang="et-EE" dirty="0" smtClean="0"/>
              <a:t> </a:t>
            </a:r>
            <a:r>
              <a:rPr lang="et-EE" dirty="0" err="1" smtClean="0"/>
              <a:t>archive</a:t>
            </a:r>
            <a:r>
              <a:rPr lang="et-EE" dirty="0" smtClean="0"/>
              <a:t> </a:t>
            </a:r>
            <a:r>
              <a:rPr lang="et-EE" dirty="0" err="1" smtClean="0"/>
              <a:t>in</a:t>
            </a:r>
            <a:r>
              <a:rPr lang="et-EE" dirty="0" smtClean="0"/>
              <a:t> </a:t>
            </a:r>
            <a:r>
              <a:rPr lang="et-EE" dirty="0" err="1" smtClean="0"/>
              <a:t>DSpace</a:t>
            </a:r>
            <a:r>
              <a:rPr lang="et-EE" dirty="0" smtClean="0"/>
              <a:t> </a:t>
            </a:r>
            <a:r>
              <a:rPr lang="et-EE" dirty="0" smtClean="0"/>
              <a:t>and </a:t>
            </a:r>
            <a:r>
              <a:rPr lang="et-EE" dirty="0" err="1" smtClean="0"/>
              <a:t>students</a:t>
            </a:r>
            <a:r>
              <a:rPr lang="et-EE" dirty="0" smtClean="0"/>
              <a:t> </a:t>
            </a:r>
            <a:r>
              <a:rPr lang="et-EE" dirty="0" err="1" smtClean="0"/>
              <a:t>in</a:t>
            </a:r>
            <a:r>
              <a:rPr lang="et-EE" dirty="0" smtClean="0"/>
              <a:t> all </a:t>
            </a:r>
            <a:r>
              <a:rPr lang="et-EE" dirty="0" err="1" smtClean="0"/>
              <a:t>univesities</a:t>
            </a:r>
            <a:r>
              <a:rPr lang="et-EE" dirty="0" smtClean="0"/>
              <a:t> </a:t>
            </a:r>
            <a:r>
              <a:rPr lang="et-EE" dirty="0" err="1" smtClean="0"/>
              <a:t>can</a:t>
            </a:r>
            <a:r>
              <a:rPr lang="et-EE" dirty="0" smtClean="0"/>
              <a:t> </a:t>
            </a:r>
            <a:r>
              <a:rPr lang="et-EE" dirty="0" err="1" smtClean="0"/>
              <a:t>find</a:t>
            </a:r>
            <a:r>
              <a:rPr lang="et-EE" dirty="0" smtClean="0"/>
              <a:t> </a:t>
            </a:r>
            <a:r>
              <a:rPr lang="et-EE" dirty="0" err="1" smtClean="0"/>
              <a:t>the</a:t>
            </a:r>
            <a:r>
              <a:rPr lang="et-EE" dirty="0" smtClean="0"/>
              <a:t> link </a:t>
            </a:r>
            <a:r>
              <a:rPr lang="et-EE" dirty="0" err="1" smtClean="0"/>
              <a:t>to</a:t>
            </a:r>
            <a:r>
              <a:rPr lang="et-EE" dirty="0" smtClean="0"/>
              <a:t> </a:t>
            </a:r>
            <a:r>
              <a:rPr lang="et-EE" dirty="0" err="1" smtClean="0"/>
              <a:t>fulltext</a:t>
            </a:r>
            <a:r>
              <a:rPr lang="et-EE" dirty="0" smtClean="0"/>
              <a:t> </a:t>
            </a:r>
            <a:r>
              <a:rPr lang="et-EE" dirty="0" err="1" smtClean="0"/>
              <a:t>in</a:t>
            </a:r>
            <a:r>
              <a:rPr lang="et-EE" dirty="0" smtClean="0"/>
              <a:t> </a:t>
            </a:r>
            <a:r>
              <a:rPr lang="et-EE" dirty="0" smtClean="0"/>
              <a:t>OPAC ESTER.</a:t>
            </a:r>
          </a:p>
          <a:p>
            <a:pPr marL="0" indent="0">
              <a:buNone/>
            </a:pPr>
            <a:endParaRPr lang="et-EE" dirty="0" smtClean="0"/>
          </a:p>
          <a:p>
            <a:pPr marL="0" indent="0">
              <a:buNone/>
            </a:pPr>
            <a:r>
              <a:rPr lang="et-EE" dirty="0" err="1" smtClean="0"/>
              <a:t>Ebrary</a:t>
            </a:r>
            <a:r>
              <a:rPr lang="et-EE" dirty="0" smtClean="0"/>
              <a:t> </a:t>
            </a:r>
            <a:r>
              <a:rPr lang="et-EE" dirty="0" err="1" smtClean="0"/>
              <a:t>platform</a:t>
            </a:r>
            <a:r>
              <a:rPr lang="et-EE" dirty="0" smtClean="0"/>
              <a:t> </a:t>
            </a:r>
            <a:r>
              <a:rPr lang="et-EE" dirty="0" err="1" smtClean="0"/>
              <a:t>is</a:t>
            </a:r>
            <a:r>
              <a:rPr lang="et-EE" dirty="0" smtClean="0"/>
              <a:t> </a:t>
            </a:r>
            <a:r>
              <a:rPr lang="et-EE" dirty="0" err="1" smtClean="0"/>
              <a:t>used</a:t>
            </a:r>
            <a:r>
              <a:rPr lang="et-EE" dirty="0" smtClean="0"/>
              <a:t> </a:t>
            </a:r>
            <a:r>
              <a:rPr lang="et-EE" dirty="0" err="1" smtClean="0"/>
              <a:t>if</a:t>
            </a:r>
            <a:r>
              <a:rPr lang="et-EE" dirty="0" smtClean="0"/>
              <a:t> </a:t>
            </a:r>
            <a:r>
              <a:rPr lang="et-EE" dirty="0" err="1" smtClean="0"/>
              <a:t>the</a:t>
            </a:r>
            <a:r>
              <a:rPr lang="et-EE" dirty="0" smtClean="0"/>
              <a:t> </a:t>
            </a:r>
            <a:r>
              <a:rPr lang="et-EE" dirty="0" err="1" smtClean="0"/>
              <a:t>e-book</a:t>
            </a:r>
            <a:r>
              <a:rPr lang="et-EE" dirty="0" smtClean="0"/>
              <a:t> </a:t>
            </a:r>
            <a:r>
              <a:rPr lang="et-EE" dirty="0" err="1" smtClean="0"/>
              <a:t>is</a:t>
            </a:r>
            <a:r>
              <a:rPr lang="et-EE" dirty="0" smtClean="0"/>
              <a:t> </a:t>
            </a:r>
            <a:r>
              <a:rPr lang="en-GB" dirty="0" smtClean="0"/>
              <a:t>available</a:t>
            </a:r>
            <a:r>
              <a:rPr lang="et-EE" dirty="0" smtClean="0"/>
              <a:t> </a:t>
            </a:r>
            <a:r>
              <a:rPr lang="et-EE" dirty="0" err="1" smtClean="0"/>
              <a:t>only</a:t>
            </a:r>
            <a:r>
              <a:rPr lang="et-EE" dirty="0" smtClean="0"/>
              <a:t> </a:t>
            </a:r>
            <a:r>
              <a:rPr lang="et-EE" dirty="0" err="1" smtClean="0"/>
              <a:t>in</a:t>
            </a:r>
            <a:r>
              <a:rPr lang="et-EE" dirty="0" smtClean="0"/>
              <a:t> Tartu </a:t>
            </a:r>
            <a:r>
              <a:rPr lang="et-EE" dirty="0" err="1" smtClean="0"/>
              <a:t>University</a:t>
            </a:r>
            <a:r>
              <a:rPr lang="et-EE" dirty="0" smtClean="0"/>
              <a:t> </a:t>
            </a:r>
            <a:r>
              <a:rPr lang="et-EE" dirty="0" err="1" smtClean="0"/>
              <a:t>network</a:t>
            </a:r>
            <a:r>
              <a:rPr lang="et-EE" dirty="0" smtClean="0"/>
              <a:t>, </a:t>
            </a:r>
            <a:r>
              <a:rPr lang="et-EE" dirty="0" err="1" smtClean="0"/>
              <a:t>only</a:t>
            </a:r>
            <a:r>
              <a:rPr lang="et-EE" dirty="0" smtClean="0"/>
              <a:t> </a:t>
            </a:r>
            <a:r>
              <a:rPr lang="et-EE" dirty="0" err="1" smtClean="0"/>
              <a:t>for</a:t>
            </a:r>
            <a:r>
              <a:rPr lang="et-EE" dirty="0" smtClean="0"/>
              <a:t> </a:t>
            </a:r>
            <a:r>
              <a:rPr lang="et-EE" b="1" dirty="0" err="1" smtClean="0"/>
              <a:t>our</a:t>
            </a:r>
            <a:r>
              <a:rPr lang="et-EE" dirty="0" smtClean="0"/>
              <a:t> </a:t>
            </a:r>
            <a:r>
              <a:rPr lang="et-EE" dirty="0" err="1" smtClean="0"/>
              <a:t>students</a:t>
            </a:r>
            <a:r>
              <a:rPr lang="et-EE" dirty="0" smtClean="0"/>
              <a:t>.</a:t>
            </a:r>
            <a:endParaRPr lang="et-EE" dirty="0" smtClean="0"/>
          </a:p>
          <a:p>
            <a:endParaRPr lang="et-EE" dirty="0"/>
          </a:p>
        </p:txBody>
      </p:sp>
    </p:spTree>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err="1" smtClean="0"/>
              <a:t>The</a:t>
            </a:r>
            <a:r>
              <a:rPr lang="et-EE" dirty="0" smtClean="0"/>
              <a:t> </a:t>
            </a:r>
            <a:r>
              <a:rPr lang="et-EE" dirty="0" err="1" smtClean="0"/>
              <a:t>process</a:t>
            </a:r>
            <a:endParaRPr lang="et-EE" dirty="0"/>
          </a:p>
        </p:txBody>
      </p:sp>
      <p:sp>
        <p:nvSpPr>
          <p:cNvPr id="3" name="Content Placeholder 2"/>
          <p:cNvSpPr>
            <a:spLocks noGrp="1"/>
          </p:cNvSpPr>
          <p:nvPr>
            <p:ph idx="1"/>
          </p:nvPr>
        </p:nvSpPr>
        <p:spPr/>
        <p:txBody>
          <a:bodyPr/>
          <a:lstStyle/>
          <a:p>
            <a:r>
              <a:rPr lang="et-EE" dirty="0" smtClean="0"/>
              <a:t>A</a:t>
            </a:r>
            <a:r>
              <a:rPr lang="en-US" dirty="0" err="1" smtClean="0"/>
              <a:t>greement</a:t>
            </a:r>
            <a:r>
              <a:rPr lang="en-US" dirty="0" smtClean="0"/>
              <a:t> </a:t>
            </a:r>
            <a:r>
              <a:rPr lang="et-EE" dirty="0" smtClean="0"/>
              <a:t> </a:t>
            </a:r>
            <a:r>
              <a:rPr lang="et-EE" dirty="0" err="1" smtClean="0"/>
              <a:t>with</a:t>
            </a:r>
            <a:r>
              <a:rPr lang="et-EE" dirty="0" smtClean="0"/>
              <a:t> </a:t>
            </a:r>
            <a:r>
              <a:rPr lang="et-EE" dirty="0" err="1" smtClean="0"/>
              <a:t>the</a:t>
            </a:r>
            <a:r>
              <a:rPr lang="et-EE" dirty="0" smtClean="0"/>
              <a:t> a</a:t>
            </a:r>
            <a:r>
              <a:rPr lang="en-US" dirty="0" err="1" smtClean="0"/>
              <a:t>uthor</a:t>
            </a:r>
            <a:r>
              <a:rPr lang="en-US" dirty="0" smtClean="0"/>
              <a:t> </a:t>
            </a:r>
            <a:r>
              <a:rPr lang="et-EE" dirty="0" smtClean="0"/>
              <a:t>and </a:t>
            </a:r>
            <a:r>
              <a:rPr lang="et-EE" dirty="0" err="1" smtClean="0"/>
              <a:t>publishers</a:t>
            </a:r>
            <a:r>
              <a:rPr lang="et-EE" dirty="0" smtClean="0"/>
              <a:t> </a:t>
            </a:r>
            <a:r>
              <a:rPr lang="et-EE" dirty="0" err="1" smtClean="0"/>
              <a:t>of</a:t>
            </a:r>
            <a:r>
              <a:rPr lang="et-EE" dirty="0" smtClean="0"/>
              <a:t> </a:t>
            </a:r>
            <a:r>
              <a:rPr lang="et-EE" dirty="0" err="1" smtClean="0"/>
              <a:t>popular</a:t>
            </a:r>
            <a:r>
              <a:rPr lang="et-EE" dirty="0" smtClean="0"/>
              <a:t> </a:t>
            </a:r>
            <a:r>
              <a:rPr lang="et-EE" dirty="0" err="1" smtClean="0"/>
              <a:t>and/or</a:t>
            </a:r>
            <a:r>
              <a:rPr lang="et-EE" dirty="0" smtClean="0"/>
              <a:t> </a:t>
            </a:r>
            <a:r>
              <a:rPr lang="et-EE" dirty="0" err="1" smtClean="0"/>
              <a:t>out</a:t>
            </a:r>
            <a:r>
              <a:rPr lang="et-EE" dirty="0" smtClean="0"/>
              <a:t> </a:t>
            </a:r>
            <a:r>
              <a:rPr lang="et-EE" dirty="0" err="1" smtClean="0"/>
              <a:t>of</a:t>
            </a:r>
            <a:r>
              <a:rPr lang="et-EE" dirty="0" smtClean="0"/>
              <a:t> </a:t>
            </a:r>
            <a:r>
              <a:rPr lang="et-EE" dirty="0" smtClean="0"/>
              <a:t>print </a:t>
            </a:r>
            <a:r>
              <a:rPr lang="et-EE" dirty="0" err="1" smtClean="0"/>
              <a:t>textbooks</a:t>
            </a:r>
            <a:endParaRPr lang="et-EE" dirty="0" smtClean="0"/>
          </a:p>
          <a:p>
            <a:r>
              <a:rPr lang="en-US" dirty="0" smtClean="0"/>
              <a:t>Contract</a:t>
            </a:r>
            <a:r>
              <a:rPr lang="et-EE" dirty="0" smtClean="0"/>
              <a:t> </a:t>
            </a:r>
            <a:r>
              <a:rPr lang="et-EE" dirty="0" err="1" smtClean="0"/>
              <a:t>with</a:t>
            </a:r>
            <a:r>
              <a:rPr lang="et-EE" dirty="0" smtClean="0"/>
              <a:t> </a:t>
            </a:r>
            <a:r>
              <a:rPr lang="et-EE" dirty="0" err="1" smtClean="0"/>
              <a:t>the</a:t>
            </a:r>
            <a:r>
              <a:rPr lang="et-EE" dirty="0" smtClean="0"/>
              <a:t> </a:t>
            </a:r>
            <a:r>
              <a:rPr lang="et-EE" dirty="0" err="1" smtClean="0"/>
              <a:t>author</a:t>
            </a:r>
            <a:r>
              <a:rPr lang="et-EE" dirty="0" smtClean="0"/>
              <a:t>.</a:t>
            </a:r>
          </a:p>
          <a:p>
            <a:r>
              <a:rPr lang="et-EE" smtClean="0"/>
              <a:t>Digitalisation</a:t>
            </a:r>
            <a:r>
              <a:rPr lang="et-EE" dirty="0" smtClean="0"/>
              <a:t> </a:t>
            </a:r>
            <a:r>
              <a:rPr lang="et-EE" dirty="0" err="1" smtClean="0"/>
              <a:t>the</a:t>
            </a:r>
            <a:r>
              <a:rPr lang="et-EE" dirty="0" smtClean="0"/>
              <a:t> </a:t>
            </a:r>
            <a:r>
              <a:rPr lang="et-EE" dirty="0" err="1" smtClean="0"/>
              <a:t>book</a:t>
            </a:r>
            <a:r>
              <a:rPr lang="et-EE" dirty="0" smtClean="0"/>
              <a:t> and OCR </a:t>
            </a:r>
            <a:r>
              <a:rPr lang="et-EE" dirty="0" err="1" smtClean="0"/>
              <a:t>or</a:t>
            </a:r>
            <a:r>
              <a:rPr lang="et-EE" dirty="0" smtClean="0"/>
              <a:t> </a:t>
            </a:r>
            <a:r>
              <a:rPr lang="et-EE" dirty="0" err="1" smtClean="0"/>
              <a:t>file</a:t>
            </a:r>
            <a:r>
              <a:rPr lang="et-EE" dirty="0" smtClean="0"/>
              <a:t> </a:t>
            </a:r>
            <a:r>
              <a:rPr lang="et-EE" dirty="0" err="1" smtClean="0"/>
              <a:t>from</a:t>
            </a:r>
            <a:r>
              <a:rPr lang="et-EE" dirty="0" smtClean="0"/>
              <a:t> </a:t>
            </a:r>
            <a:r>
              <a:rPr lang="et-EE" dirty="0" err="1" smtClean="0"/>
              <a:t>publishing</a:t>
            </a:r>
            <a:r>
              <a:rPr lang="et-EE" dirty="0" smtClean="0"/>
              <a:t> </a:t>
            </a:r>
            <a:r>
              <a:rPr lang="et-EE" dirty="0" err="1" smtClean="0"/>
              <a:t>house</a:t>
            </a:r>
            <a:endParaRPr lang="et-EE" dirty="0" smtClean="0"/>
          </a:p>
          <a:p>
            <a:r>
              <a:rPr lang="et-EE" dirty="0" err="1" smtClean="0"/>
              <a:t>Archiving</a:t>
            </a:r>
            <a:r>
              <a:rPr lang="et-EE" dirty="0" smtClean="0"/>
              <a:t> </a:t>
            </a:r>
            <a:r>
              <a:rPr lang="et-EE" dirty="0" err="1" smtClean="0"/>
              <a:t>the</a:t>
            </a:r>
            <a:r>
              <a:rPr lang="et-EE" dirty="0" smtClean="0"/>
              <a:t> </a:t>
            </a:r>
            <a:r>
              <a:rPr lang="et-EE" dirty="0" err="1" smtClean="0"/>
              <a:t>file</a:t>
            </a:r>
            <a:r>
              <a:rPr lang="et-EE" dirty="0" smtClean="0"/>
              <a:t> </a:t>
            </a:r>
            <a:r>
              <a:rPr lang="et-EE" dirty="0" err="1" smtClean="0"/>
              <a:t>in</a:t>
            </a:r>
            <a:r>
              <a:rPr lang="et-EE" dirty="0" smtClean="0"/>
              <a:t> </a:t>
            </a:r>
            <a:r>
              <a:rPr lang="et-EE" dirty="0" err="1" smtClean="0"/>
              <a:t>DSpace</a:t>
            </a:r>
            <a:r>
              <a:rPr lang="et-EE" dirty="0" smtClean="0"/>
              <a:t> </a:t>
            </a:r>
            <a:r>
              <a:rPr lang="et-EE" dirty="0" err="1" smtClean="0"/>
              <a:t>or</a:t>
            </a:r>
            <a:r>
              <a:rPr lang="et-EE" dirty="0" smtClean="0"/>
              <a:t> </a:t>
            </a:r>
            <a:r>
              <a:rPr lang="et-EE" dirty="0" err="1" smtClean="0"/>
              <a:t>Ebrary</a:t>
            </a:r>
            <a:endParaRPr lang="et-EE" dirty="0" smtClean="0"/>
          </a:p>
          <a:p>
            <a:r>
              <a:rPr lang="et-EE" dirty="0" err="1" smtClean="0"/>
              <a:t>Making</a:t>
            </a:r>
            <a:r>
              <a:rPr lang="et-EE" dirty="0" smtClean="0"/>
              <a:t> </a:t>
            </a:r>
            <a:r>
              <a:rPr lang="et-EE" dirty="0" err="1" smtClean="0"/>
              <a:t>statistics</a:t>
            </a:r>
            <a:r>
              <a:rPr lang="et-EE" dirty="0" smtClean="0"/>
              <a:t> </a:t>
            </a:r>
            <a:r>
              <a:rPr lang="et-EE" dirty="0" err="1" smtClean="0"/>
              <a:t>surveys</a:t>
            </a:r>
            <a:r>
              <a:rPr lang="et-EE" dirty="0" smtClean="0"/>
              <a:t> </a:t>
            </a:r>
            <a:r>
              <a:rPr lang="et-EE" dirty="0" err="1" smtClean="0"/>
              <a:t>if</a:t>
            </a:r>
            <a:r>
              <a:rPr lang="et-EE" dirty="0" smtClean="0"/>
              <a:t> </a:t>
            </a:r>
            <a:r>
              <a:rPr lang="et-EE" dirty="0" err="1" smtClean="0"/>
              <a:t>needed</a:t>
            </a:r>
            <a:endParaRPr lang="et-EE" dirty="0" smtClean="0"/>
          </a:p>
          <a:p>
            <a:pPr lvl="0"/>
            <a:endParaRPr lang="en-US" dirty="0" smtClean="0"/>
          </a:p>
          <a:p>
            <a:pPr lvl="0"/>
            <a:endParaRPr lang="en-US" dirty="0" smtClean="0"/>
          </a:p>
          <a:p>
            <a:endParaRPr lang="et-EE" dirty="0"/>
          </a:p>
        </p:txBody>
      </p:sp>
    </p:spTree>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Link </a:t>
            </a:r>
            <a:r>
              <a:rPr lang="et-EE" dirty="0" err="1" smtClean="0"/>
              <a:t>to</a:t>
            </a:r>
            <a:r>
              <a:rPr lang="et-EE" dirty="0" smtClean="0"/>
              <a:t> </a:t>
            </a:r>
            <a:r>
              <a:rPr lang="et-EE" dirty="0" err="1" smtClean="0"/>
              <a:t>fulltext</a:t>
            </a:r>
            <a:endParaRPr lang="et-EE" dirty="0"/>
          </a:p>
        </p:txBody>
      </p:sp>
      <p:pic>
        <p:nvPicPr>
          <p:cNvPr id="120834" name="Picture 2"/>
          <p:cNvPicPr>
            <a:picLocks noGrp="1" noChangeAspect="1" noChangeArrowheads="1"/>
          </p:cNvPicPr>
          <p:nvPr>
            <p:ph idx="1"/>
          </p:nvPr>
        </p:nvPicPr>
        <p:blipFill>
          <a:blip r:embed="rId2" cstate="print"/>
          <a:srcRect l="7042" t="3120" r="13132" b="9576"/>
          <a:stretch>
            <a:fillRect/>
          </a:stretch>
        </p:blipFill>
        <p:spPr bwMode="auto">
          <a:xfrm>
            <a:off x="35496" y="1883107"/>
            <a:ext cx="7212801" cy="4930269"/>
          </a:xfrm>
          <a:prstGeom prst="rect">
            <a:avLst/>
          </a:prstGeom>
          <a:noFill/>
          <a:ln w="9525">
            <a:noFill/>
            <a:miter lim="800000"/>
            <a:headEnd/>
            <a:tailEnd/>
          </a:ln>
        </p:spPr>
      </p:pic>
      <p:pic>
        <p:nvPicPr>
          <p:cNvPr id="120835" name="Picture 3"/>
          <p:cNvPicPr>
            <a:picLocks noChangeAspect="1" noChangeArrowheads="1"/>
          </p:cNvPicPr>
          <p:nvPr/>
        </p:nvPicPr>
        <p:blipFill>
          <a:blip r:embed="rId3" cstate="print"/>
          <a:srcRect t="10981" r="53050" b="20980"/>
          <a:stretch>
            <a:fillRect/>
          </a:stretch>
        </p:blipFill>
        <p:spPr bwMode="auto">
          <a:xfrm>
            <a:off x="4644008" y="0"/>
            <a:ext cx="4499992" cy="4075826"/>
          </a:xfrm>
          <a:prstGeom prst="rect">
            <a:avLst/>
          </a:prstGeom>
          <a:noFill/>
          <a:ln w="9525">
            <a:noFill/>
            <a:miter lim="800000"/>
            <a:headEnd/>
            <a:tailEnd/>
          </a:ln>
        </p:spPr>
      </p:pic>
    </p:spTree>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ctrTitle"/>
          </p:nvPr>
        </p:nvSpPr>
        <p:spPr>
          <a:xfrm>
            <a:off x="3784600" y="4387850"/>
            <a:ext cx="7772400" cy="650875"/>
          </a:xfrm>
        </p:spPr>
        <p:txBody>
          <a:bodyPr/>
          <a:lstStyle/>
          <a:p>
            <a:r>
              <a:rPr lang="et-EE" smtClean="0">
                <a:latin typeface="Ubuntu" charset="0"/>
                <a:ea typeface="ＭＳ Ｐゴシック" pitchFamily="-84" charset="-128"/>
              </a:rPr>
              <a:t>THANK YOU!</a:t>
            </a:r>
          </a:p>
        </p:txBody>
      </p:sp>
      <p:sp>
        <p:nvSpPr>
          <p:cNvPr id="48130" name="Subtitle 2"/>
          <p:cNvSpPr>
            <a:spLocks noGrp="1"/>
          </p:cNvSpPr>
          <p:nvPr>
            <p:ph type="subTitle" idx="1"/>
          </p:nvPr>
        </p:nvSpPr>
        <p:spPr>
          <a:xfrm>
            <a:off x="3784600" y="5060950"/>
            <a:ext cx="7772400" cy="889000"/>
          </a:xfrm>
        </p:spPr>
        <p:txBody>
          <a:bodyPr/>
          <a:lstStyle/>
          <a:p>
            <a:r>
              <a:rPr lang="et-EE" dirty="0" err="1" smtClean="0">
                <a:latin typeface="Ubuntu" charset="0"/>
                <a:ea typeface="ＭＳ Ｐゴシック" pitchFamily="-84" charset="-128"/>
              </a:rPr>
              <a:t>anneli.sepp@ut.ee</a:t>
            </a:r>
            <a:endParaRPr lang="et-EE" dirty="0" smtClean="0">
              <a:latin typeface="Ubuntu" charset="0"/>
              <a:ea typeface="ＭＳ Ｐゴシック" pitchFamily="-84" charset="-128"/>
            </a:endParaRPr>
          </a:p>
          <a:p>
            <a:r>
              <a:rPr lang="et-EE" dirty="0" err="1" smtClean="0">
                <a:latin typeface="Ubuntu" charset="0"/>
                <a:ea typeface="ＭＳ Ｐゴシック" pitchFamily="-84" charset="-128"/>
              </a:rPr>
              <a:t>s</a:t>
            </a:r>
            <a:r>
              <a:rPr lang="et-EE" dirty="0" err="1" smtClean="0">
                <a:latin typeface="Ubuntu" charset="0"/>
                <a:ea typeface="ＭＳ Ｐゴシック" pitchFamily="-84" charset="-128"/>
              </a:rPr>
              <a:t>kype</a:t>
            </a:r>
            <a:r>
              <a:rPr lang="et-EE" dirty="0" smtClean="0">
                <a:latin typeface="Ubuntu" charset="0"/>
                <a:ea typeface="ＭＳ Ｐゴシック" pitchFamily="-84" charset="-128"/>
              </a:rPr>
              <a:t>: </a:t>
            </a:r>
            <a:r>
              <a:rPr lang="et-EE" dirty="0" err="1" smtClean="0">
                <a:latin typeface="Ubuntu" charset="0"/>
                <a:ea typeface="ＭＳ Ｐゴシック" pitchFamily="-84" charset="-128"/>
              </a:rPr>
              <a:t>annelisepp</a:t>
            </a:r>
            <a:endParaRPr lang="et-EE" dirty="0" smtClean="0">
              <a:latin typeface="Ubuntu" charset="0"/>
              <a:ea typeface="ＭＳ Ｐゴシック" pitchFamily="-84" charset="-128"/>
            </a:endParaRP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UT ENG background">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UT ENG background">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GB"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GB" sz="3200" b="0" i="0" u="none" strike="noStrike" cap="none" normalizeH="0" baseline="0" smtClean="0">
            <a:ln>
              <a:noFill/>
            </a:ln>
            <a:solidFill>
              <a:schemeClr val="tx1"/>
            </a:solidFill>
            <a:effectLst/>
            <a:latin typeface="Arial" charset="0"/>
          </a:defRPr>
        </a:defPPr>
      </a:lstStyle>
    </a:lnDef>
  </a:objectDefaults>
  <a:extraClrSchemeLst>
    <a:extraClrScheme>
      <a:clrScheme name="UT ENG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T ENG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T ENG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T ENG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T ENG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T ENG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T ENG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UT ENG background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3399"/>
        </a:hlink>
        <a:folHlink>
          <a:srgbClr val="B2B2B2"/>
        </a:folHlink>
      </a:clrScheme>
      <a:clrMap bg1="lt1" tx1="dk1" bg2="lt2" tx2="dk2" accent1="accent1" accent2="accent2" accent3="accent3" accent4="accent4" accent5="accent5" accent6="accent6" hlink="hlink" folHlink="folHlink"/>
    </a:extraClrScheme>
    <a:extraClrScheme>
      <a:clrScheme name="UT ENG background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4C74"/>
        </a:hlink>
        <a:folHlink>
          <a:srgbClr val="B2B2B2"/>
        </a:folHlink>
      </a:clrScheme>
      <a:clrMap bg1="lt1" tx1="dk1" bg2="lt2" tx2="dk2" accent1="accent1" accent2="accent2" accent3="accent3" accent4="accent4" accent5="accent5" accent6="accent6" hlink="hlink" folHlink="folHlink"/>
    </a:extraClrScheme>
    <a:extraClrScheme>
      <a:clrScheme name="UT ENG background 10">
        <a:dk1>
          <a:srgbClr val="000000"/>
        </a:dk1>
        <a:lt1>
          <a:srgbClr val="FFFFFF"/>
        </a:lt1>
        <a:dk2>
          <a:srgbClr val="000000"/>
        </a:dk2>
        <a:lt2>
          <a:srgbClr val="808080"/>
        </a:lt2>
        <a:accent1>
          <a:srgbClr val="0099FF"/>
        </a:accent1>
        <a:accent2>
          <a:srgbClr val="3333CC"/>
        </a:accent2>
        <a:accent3>
          <a:srgbClr val="FFFFFF"/>
        </a:accent3>
        <a:accent4>
          <a:srgbClr val="000000"/>
        </a:accent4>
        <a:accent5>
          <a:srgbClr val="AACAFF"/>
        </a:accent5>
        <a:accent6>
          <a:srgbClr val="2D2DB9"/>
        </a:accent6>
        <a:hlink>
          <a:srgbClr val="003399"/>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73023</TotalTime>
  <Words>1192</Words>
  <Application>Microsoft Office PowerPoint</Application>
  <PresentationFormat>On-screen Show (4:3)</PresentationFormat>
  <Paragraphs>138</Paragraphs>
  <Slides>27</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ＭＳ Ｐゴシック</vt:lpstr>
      <vt:lpstr>Ubuntu</vt:lpstr>
      <vt:lpstr>Times New Roman</vt:lpstr>
      <vt:lpstr>Wingdings</vt:lpstr>
      <vt:lpstr>Calibri</vt:lpstr>
      <vt:lpstr>Symbol</vt:lpstr>
      <vt:lpstr>SimSun</vt:lpstr>
      <vt:lpstr>UT ENG background</vt:lpstr>
      <vt:lpstr> Digital services for university –  digital archiving, digitization,  e-publishing, e-textbooks   University of Tartu Library</vt:lpstr>
      <vt:lpstr>University (1632) in a Nutshell</vt:lpstr>
      <vt:lpstr>Digital archive DSpace</vt:lpstr>
      <vt:lpstr>Digital archive </vt:lpstr>
      <vt:lpstr>Digital archive </vt:lpstr>
      <vt:lpstr>Hall of Fame</vt:lpstr>
      <vt:lpstr>Historia de Livonia …. (Dorpat : Typ. acad., 1639)</vt:lpstr>
      <vt:lpstr>Today</vt:lpstr>
      <vt:lpstr>Digital collection contains</vt:lpstr>
      <vt:lpstr>Digitalization of books and periodicals</vt:lpstr>
      <vt:lpstr>Slide 11</vt:lpstr>
      <vt:lpstr>Request  a digital copy</vt:lpstr>
      <vt:lpstr>New project calling  alumni of the university to write their name  into the history of science  </vt:lpstr>
      <vt:lpstr>Write Your Name into the History of Science </vt:lpstr>
      <vt:lpstr>Theses before “digital age”</vt:lpstr>
      <vt:lpstr>Digital agreement</vt:lpstr>
      <vt:lpstr>E-publishing</vt:lpstr>
      <vt:lpstr>E-publishing</vt:lpstr>
      <vt:lpstr>Slide 19</vt:lpstr>
      <vt:lpstr>11 open access journals</vt:lpstr>
      <vt:lpstr>Open access monograps</vt:lpstr>
      <vt:lpstr>E-textbooks</vt:lpstr>
      <vt:lpstr>E-textbooks</vt:lpstr>
      <vt:lpstr>Two choices</vt:lpstr>
      <vt:lpstr>The process</vt:lpstr>
      <vt:lpstr>Link to fulltext</vt:lpstr>
      <vt:lpstr>THANK YOU!</vt:lpstr>
    </vt:vector>
  </TitlesOfParts>
  <Company>TÜ Multimeediakeskus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Presentation</dc:title>
  <dc:creator>Tartu Ülikool</dc:creator>
  <cp:lastModifiedBy>Anneli Sepp</cp:lastModifiedBy>
  <cp:revision>3899</cp:revision>
  <cp:lastPrinted>2013-02-18T08:20:49Z</cp:lastPrinted>
  <dcterms:created xsi:type="dcterms:W3CDTF">2001-11-16T08:16:25Z</dcterms:created>
  <dcterms:modified xsi:type="dcterms:W3CDTF">2014-04-13T21:07:15Z</dcterms:modified>
</cp:coreProperties>
</file>