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6" r:id="rId1"/>
  </p:sldMasterIdLst>
  <p:notesMasterIdLst>
    <p:notesMasterId r:id="rId15"/>
  </p:notesMasterIdLst>
  <p:handoutMasterIdLst>
    <p:handoutMasterId r:id="rId16"/>
  </p:handoutMasterIdLst>
  <p:sldIdLst>
    <p:sldId id="276" r:id="rId2"/>
    <p:sldId id="268" r:id="rId3"/>
    <p:sldId id="273" r:id="rId4"/>
    <p:sldId id="270" r:id="rId5"/>
    <p:sldId id="282" r:id="rId6"/>
    <p:sldId id="272" r:id="rId7"/>
    <p:sldId id="281" r:id="rId8"/>
    <p:sldId id="283" r:id="rId9"/>
    <p:sldId id="278" r:id="rId10"/>
    <p:sldId id="279" r:id="rId11"/>
    <p:sldId id="280" r:id="rId12"/>
    <p:sldId id="267" r:id="rId13"/>
    <p:sldId id="274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-7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Uz_tresdienu\Simpozijam_Lienei_E-gramatas\Kopsav_datu_par_iepirkumu_izmant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I:\Uz_tresdienu\Simpozijam_Lienei_E-gramatas\Kopsav_datu_par_iepirkumu_izmant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Uz_tresdienu\Simpozijam_Lienei_E-gramatas\Kopsav_datu_par_iepirkumu_izman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>
                <a:latin typeface="+mj-lt"/>
              </a:defRPr>
            </a:pPr>
            <a:r>
              <a:rPr lang="en-US" sz="1400" dirty="0">
                <a:latin typeface="+mj-lt"/>
              </a:rPr>
              <a:t>UL Bachelor and Master </a:t>
            </a:r>
            <a:endParaRPr lang="lv-LV" sz="1400" dirty="0" smtClean="0">
              <a:latin typeface="+mj-lt"/>
            </a:endParaRPr>
          </a:p>
          <a:p>
            <a:pPr>
              <a:defRPr>
                <a:latin typeface="+mj-lt"/>
              </a:defRPr>
            </a:pPr>
            <a:r>
              <a:rPr lang="en-US" sz="1400" dirty="0" smtClean="0">
                <a:latin typeface="+mj-lt"/>
              </a:rPr>
              <a:t>Studies </a:t>
            </a:r>
            <a:r>
              <a:rPr lang="en-GB" sz="1400" noProof="0" dirty="0" smtClean="0">
                <a:latin typeface="+mj-lt"/>
              </a:rPr>
              <a:t>Programmes</a:t>
            </a:r>
            <a:endParaRPr lang="en-GB" sz="1400" noProof="0" dirty="0">
              <a:latin typeface="+mj-lt"/>
            </a:endParaRP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UL Bachelor and Master Studies Programmes</c:v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Sheet1!$D$2:$D$4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70</c:v>
                </c:pt>
                <c:pt idx="1">
                  <c:v>73</c:v>
                </c:pt>
                <c:pt idx="2">
                  <c:v>75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3312896"/>
        <c:axId val="73314688"/>
        <c:axId val="0"/>
      </c:bar3DChart>
      <c:catAx>
        <c:axId val="7331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lv-LV"/>
          </a:p>
        </c:txPr>
        <c:crossAx val="73314688"/>
        <c:crosses val="autoZero"/>
        <c:auto val="1"/>
        <c:lblAlgn val="ctr"/>
        <c:lblOffset val="100"/>
        <c:noMultiLvlLbl val="0"/>
      </c:catAx>
      <c:valAx>
        <c:axId val="73314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3312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 sz="1400"/>
            </a:pPr>
            <a:endParaRPr lang="lv-LV" sz="1400" dirty="0"/>
          </a:p>
          <a:p>
            <a:pPr>
              <a:defRPr sz="1400"/>
            </a:pPr>
            <a:r>
              <a:rPr lang="lv-LV" sz="1400" dirty="0"/>
              <a:t>UL </a:t>
            </a:r>
            <a:r>
              <a:rPr lang="en-GB" sz="1400" noProof="0" dirty="0" smtClean="0">
                <a:latin typeface="+mj-lt"/>
              </a:rPr>
              <a:t>Doctor</a:t>
            </a:r>
            <a:r>
              <a:rPr lang="en-GB" sz="1400" noProof="0" dirty="0" smtClean="0"/>
              <a:t> Studies Programmes</a:t>
            </a:r>
            <a:endParaRPr lang="en-GB" sz="1400" noProof="0" dirty="0"/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1.139601139601140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50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Sheet1!$D$20:$D$22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Sheet1!$E$20:$E$22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  <c:pt idx="2">
                  <c:v>52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3741056"/>
        <c:axId val="73742592"/>
        <c:axId val="0"/>
      </c:bar3DChart>
      <c:catAx>
        <c:axId val="7374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lv-LV"/>
          </a:p>
        </c:txPr>
        <c:crossAx val="73742592"/>
        <c:crosses val="autoZero"/>
        <c:auto val="1"/>
        <c:lblAlgn val="ctr"/>
        <c:lblOffset val="100"/>
        <c:noMultiLvlLbl val="0"/>
      </c:catAx>
      <c:valAx>
        <c:axId val="73742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3741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>
                <a:latin typeface="+mj-lt"/>
              </a:defRPr>
            </a:pPr>
            <a:r>
              <a:rPr lang="en-US" sz="1400" b="1" i="0" baseline="0" dirty="0">
                <a:latin typeface="+mj-lt"/>
              </a:rPr>
              <a:t>UL Bachelor and Master Studies </a:t>
            </a:r>
            <a:r>
              <a:rPr lang="en-GB" sz="1400" b="1" i="0" baseline="0" noProof="0" dirty="0" smtClean="0">
                <a:latin typeface="+mj-lt"/>
              </a:rPr>
              <a:t>Programmes</a:t>
            </a:r>
            <a:endParaRPr lang="en-GB" sz="1400" noProof="0" dirty="0">
              <a:latin typeface="+mj-lt"/>
            </a:endParaRP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lv-LV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Sheet1!$D$35:$D$38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Sheet1!$E$35:$E$38</c:f>
              <c:numCache>
                <c:formatCode>General</c:formatCode>
                <c:ptCount val="4"/>
                <c:pt idx="0">
                  <c:v>5.8</c:v>
                </c:pt>
                <c:pt idx="1">
                  <c:v>8.2000000000000011</c:v>
                </c:pt>
                <c:pt idx="2">
                  <c:v>8.6</c:v>
                </c:pt>
                <c:pt idx="3">
                  <c:v>9.7000000000000011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3788032"/>
        <c:axId val="73789824"/>
        <c:axId val="0"/>
      </c:bar3DChart>
      <c:catAx>
        <c:axId val="7378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lv-LV"/>
          </a:p>
        </c:txPr>
        <c:crossAx val="73789824"/>
        <c:crosses val="autoZero"/>
        <c:auto val="1"/>
        <c:lblAlgn val="ctr"/>
        <c:lblOffset val="100"/>
        <c:noMultiLvlLbl val="0"/>
      </c:catAx>
      <c:valAx>
        <c:axId val="737898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37880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0.00469</cdr:x>
      <cdr:y>0.01024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ED5DC89-E6F0-4D4A-A637-07CD4A480895}" type="datetimeFigureOut">
              <a:rPr lang="lv-LV"/>
              <a:pPr>
                <a:defRPr/>
              </a:pPr>
              <a:t>2014.05.06.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4DC315-03FD-49F9-8861-3DFD62ED276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98890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9707A-9074-4D3D-A9B6-D1B54E01C141}" type="datetimeFigureOut">
              <a:rPr lang="lv-LV" smtClean="0"/>
              <a:pPr/>
              <a:t>2014.05.06.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B8873-472C-493F-8B05-D17ED2A8D4D4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2498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392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3926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3926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927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927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27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3927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927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927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lv-LV"/>
              <a:t>Click to edit Master title style</a:t>
            </a:r>
          </a:p>
        </p:txBody>
      </p:sp>
      <p:sp>
        <p:nvSpPr>
          <p:cNvPr id="13927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lv-LV"/>
              <a:t>Click to edit Master subtitle style</a:t>
            </a:r>
          </a:p>
        </p:txBody>
      </p:sp>
      <p:sp>
        <p:nvSpPr>
          <p:cNvPr id="13927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13927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13927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7E9A809-50FD-4F64-B9F2-C8F0B517BCDD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FA05D-3717-4FA1-BBE3-9687E322168B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85CA1-A3CD-4775-BB4C-7B198BC8E153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AB804-9ADE-4562-AE07-38575153DD4E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BB109-DD97-4895-A5FC-D4C8F1635809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FE4F2-4187-4BE1-9D67-8A962A29C98B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95069-3977-4328-B4FB-2A6B26CB472C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B8999-2418-48B5-A661-05EF9025202D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96F6C-941D-4C96-AEB1-697BFF69A436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B32DD-EAE7-4832-8F00-8F344CD05BEB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CC84D-2448-4BBB-9464-CE8B1DF65FAF}" type="slidenum">
              <a:rPr lang="lv-LV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3824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3824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3824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824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824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3824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3824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smtClean="0"/>
              <a:t>4/15/2014</a:t>
            </a:r>
            <a:endParaRPr lang="lv-LV"/>
          </a:p>
        </p:txBody>
      </p:sp>
      <p:sp>
        <p:nvSpPr>
          <p:cNvPr id="138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lv-LV"/>
          </a:p>
        </p:txBody>
      </p:sp>
      <p:sp>
        <p:nvSpPr>
          <p:cNvPr id="1382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8C56748-A77E-4975-81EA-F372A313D8F4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13825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.lv/par/dokumenti/strategijas-un-koncepcijas/strategija2010-2020/" TargetMode="External"/><Relationship Id="rId2" Type="http://schemas.openxmlformats.org/officeDocument/2006/relationships/hyperlink" Target="http://epublishersweekly.blogspot.com/2008/02/30-benefits-of-ebooks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1857364"/>
            <a:ext cx="5472608" cy="1507976"/>
          </a:xfrm>
        </p:spPr>
        <p:txBody>
          <a:bodyPr/>
          <a:lstStyle/>
          <a:p>
            <a:r>
              <a:rPr lang="en-GB" sz="3400" b="1" dirty="0" smtClean="0"/>
              <a:t>E-book on the library shelf</a:t>
            </a:r>
            <a:r>
              <a:rPr lang="lv-LV" sz="3400" b="1" dirty="0" smtClean="0"/>
              <a:t>: </a:t>
            </a:r>
            <a:r>
              <a:rPr lang="en-GB" sz="3400" b="1" dirty="0" smtClean="0"/>
              <a:t/>
            </a:r>
            <a:br>
              <a:rPr lang="en-GB" sz="3400" b="1" dirty="0" smtClean="0"/>
            </a:br>
            <a:r>
              <a:rPr lang="en-GB" sz="3400" b="1" dirty="0" smtClean="0"/>
              <a:t>access and usage in the </a:t>
            </a:r>
            <a:r>
              <a:rPr lang="lv-LV" sz="3400" b="1" dirty="0" smtClean="0"/>
              <a:t/>
            </a:r>
            <a:br>
              <a:rPr lang="lv-LV" sz="3400" b="1" dirty="0" smtClean="0"/>
            </a:br>
            <a:r>
              <a:rPr lang="en-GB" sz="3400" b="1" dirty="0" smtClean="0"/>
              <a:t>research</a:t>
            </a:r>
            <a:r>
              <a:rPr lang="lv-LV" sz="3400" b="1" dirty="0" smtClean="0"/>
              <a:t> process</a:t>
            </a:r>
            <a:endParaRPr lang="lv-LV" sz="3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lnSpc>
                <a:spcPct val="80000"/>
              </a:lnSpc>
            </a:pPr>
            <a:r>
              <a:rPr lang="lv-LV" sz="2000" i="1" dirty="0" smtClean="0">
                <a:latin typeface="+mj-lt"/>
              </a:rPr>
              <a:t>Liene </a:t>
            </a:r>
            <a:r>
              <a:rPr lang="lv-LV" sz="2000" i="1" dirty="0" err="1" smtClean="0">
                <a:latin typeface="+mj-lt"/>
              </a:rPr>
              <a:t>Nikele</a:t>
            </a:r>
            <a:r>
              <a:rPr lang="lv-LV" sz="2000" i="1" dirty="0" smtClean="0">
                <a:latin typeface="+mj-lt"/>
              </a:rPr>
              <a:t>, </a:t>
            </a:r>
            <a:r>
              <a:rPr lang="en-GB" sz="2000" i="1" dirty="0" smtClean="0">
                <a:latin typeface="+mj-lt"/>
              </a:rPr>
              <a:t>Chief Librarian</a:t>
            </a:r>
            <a:r>
              <a:rPr lang="lv-LV" sz="2000" i="1" dirty="0" smtClean="0">
                <a:latin typeface="+mj-lt"/>
              </a:rPr>
              <a:t>, </a:t>
            </a:r>
          </a:p>
          <a:p>
            <a:pPr algn="r">
              <a:lnSpc>
                <a:spcPct val="80000"/>
              </a:lnSpc>
            </a:pPr>
            <a:r>
              <a:rPr lang="en-GB" sz="2000" i="1" dirty="0" smtClean="0">
                <a:latin typeface="+mj-lt"/>
              </a:rPr>
              <a:t>Collection Employment and Development Department, </a:t>
            </a:r>
            <a:endParaRPr lang="lv-LV" sz="2000" i="1" dirty="0" smtClean="0">
              <a:latin typeface="+mj-lt"/>
            </a:endParaRPr>
          </a:p>
          <a:p>
            <a:pPr algn="r">
              <a:lnSpc>
                <a:spcPct val="80000"/>
              </a:lnSpc>
            </a:pPr>
            <a:r>
              <a:rPr lang="en-GB" sz="2000" i="1" dirty="0" smtClean="0">
                <a:latin typeface="+mj-lt"/>
              </a:rPr>
              <a:t>Library of the </a:t>
            </a:r>
            <a:r>
              <a:rPr lang="en-GB" sz="2000" i="1" dirty="0" err="1" smtClean="0">
                <a:latin typeface="+mj-lt"/>
              </a:rPr>
              <a:t>Univers</a:t>
            </a:r>
            <a:r>
              <a:rPr lang="lv-LV" sz="2000" i="1" dirty="0" smtClean="0">
                <a:latin typeface="+mj-lt"/>
              </a:rPr>
              <a:t>i</a:t>
            </a:r>
            <a:r>
              <a:rPr lang="en-GB" sz="2000" i="1" dirty="0" err="1" smtClean="0">
                <a:latin typeface="+mj-lt"/>
              </a:rPr>
              <a:t>ty</a:t>
            </a:r>
            <a:r>
              <a:rPr lang="lv-LV" sz="2000" i="1" dirty="0" smtClean="0">
                <a:latin typeface="+mj-lt"/>
              </a:rPr>
              <a:t> </a:t>
            </a:r>
            <a:r>
              <a:rPr lang="en-GB" sz="2000" i="1" dirty="0" smtClean="0">
                <a:latin typeface="+mj-lt"/>
              </a:rPr>
              <a:t>of Latvia</a:t>
            </a:r>
            <a:endParaRPr lang="lv-LV" sz="2000" i="1" dirty="0" smtClean="0">
              <a:latin typeface="+mj-lt"/>
            </a:endParaRPr>
          </a:p>
        </p:txBody>
      </p:sp>
      <p:pic>
        <p:nvPicPr>
          <p:cNvPr id="4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440" y="836712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dirty="0" smtClean="0"/>
              <a:t>Question</a:t>
            </a:r>
            <a:endParaRPr lang="en-US" sz="3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10868" y="2143116"/>
            <a:ext cx="82296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r>
              <a:rPr lang="en-US" sz="2000" b="1" dirty="0">
                <a:latin typeface="+mj-lt"/>
              </a:rPr>
              <a:t>Who is responsible for major usage of e-books in the future?</a:t>
            </a:r>
            <a:endParaRPr lang="lv-LV" sz="2000" dirty="0">
              <a:latin typeface="+mj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None/>
              <a:tabLst/>
              <a:defRPr/>
            </a:pPr>
            <a:endParaRPr kumimoji="0" lang="lv-LV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Librarian</a:t>
            </a:r>
            <a:r>
              <a:rPr kumimoji="0" lang="lv-LV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s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Academic personal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10</a:t>
            </a:fld>
            <a:endParaRPr lang="lv-LV" sz="1400" dirty="0"/>
          </a:p>
        </p:txBody>
      </p:sp>
      <p:pic>
        <p:nvPicPr>
          <p:cNvPr id="7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lv-LV" sz="3400" b="1" dirty="0" smtClean="0"/>
              <a:t>R</a:t>
            </a:r>
            <a:r>
              <a:rPr lang="en-GB" sz="3400" b="1" dirty="0" smtClean="0"/>
              <a:t>ecommendations</a:t>
            </a:r>
            <a:endParaRPr lang="en-GB" sz="3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42910" y="1571613"/>
            <a:ext cx="8072494" cy="423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1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kumimoji="0" lang="en-GB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Librarian</a:t>
            </a:r>
            <a:r>
              <a:rPr kumimoji="0" lang="lv-LV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s</a:t>
            </a:r>
            <a:r>
              <a:rPr kumimoji="0" lang="lv-LV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:</a:t>
            </a:r>
          </a:p>
          <a:p>
            <a:pPr marL="742950" lvl="1" indent="-285750" algn="just"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>
                <a:latin typeface="+mj-lt"/>
              </a:rPr>
              <a:t>improve the list of </a:t>
            </a:r>
            <a:r>
              <a:rPr lang="en-US" dirty="0" smtClean="0">
                <a:latin typeface="+mj-lt"/>
              </a:rPr>
              <a:t>new</a:t>
            </a:r>
            <a:r>
              <a:rPr lang="lv-LV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e-books </a:t>
            </a:r>
            <a:r>
              <a:rPr lang="en-US" dirty="0">
                <a:latin typeface="+mj-lt"/>
              </a:rPr>
              <a:t>in the web page </a:t>
            </a:r>
            <a:r>
              <a:rPr lang="en-US" dirty="0" smtClean="0">
                <a:latin typeface="+mj-lt"/>
              </a:rPr>
              <a:t>of</a:t>
            </a:r>
            <a:r>
              <a:rPr lang="lv-LV" dirty="0" smtClean="0">
                <a:latin typeface="+mj-lt"/>
              </a:rPr>
              <a:t> UL </a:t>
            </a:r>
            <a:r>
              <a:rPr lang="en-US" dirty="0" smtClean="0">
                <a:latin typeface="+mj-lt"/>
              </a:rPr>
              <a:t>by </a:t>
            </a:r>
            <a:r>
              <a:rPr lang="en-US" dirty="0">
                <a:latin typeface="+mj-lt"/>
              </a:rPr>
              <a:t>adding illustrative </a:t>
            </a:r>
            <a:r>
              <a:rPr lang="en-US" dirty="0" smtClean="0">
                <a:latin typeface="+mj-lt"/>
              </a:rPr>
              <a:t>materials</a:t>
            </a:r>
            <a:r>
              <a:rPr lang="lv-LV" dirty="0" smtClean="0">
                <a:latin typeface="+mj-lt"/>
              </a:rPr>
              <a:t>;</a:t>
            </a:r>
            <a:endParaRPr kumimoji="0" lang="lv-LV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lvl="1" indent="-285750" algn="just"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>
                <a:latin typeface="+mj-lt"/>
              </a:rPr>
              <a:t>banner </a:t>
            </a:r>
            <a:r>
              <a:rPr lang="en-US" dirty="0" smtClean="0">
                <a:latin typeface="+mj-lt"/>
              </a:rPr>
              <a:t>w</a:t>
            </a:r>
            <a:r>
              <a:rPr lang="lv-LV" dirty="0" smtClean="0">
                <a:latin typeface="+mj-lt"/>
              </a:rPr>
              <a:t>it</a:t>
            </a:r>
            <a:r>
              <a:rPr lang="en-US" dirty="0" smtClean="0">
                <a:latin typeface="+mj-lt"/>
              </a:rPr>
              <a:t>h </a:t>
            </a:r>
            <a:r>
              <a:rPr lang="en-US" dirty="0">
                <a:latin typeface="+mj-lt"/>
              </a:rPr>
              <a:t>information about </a:t>
            </a:r>
            <a:r>
              <a:rPr lang="en-US" dirty="0" smtClean="0">
                <a:latin typeface="+mj-lt"/>
              </a:rPr>
              <a:t>new </a:t>
            </a:r>
            <a:r>
              <a:rPr lang="en-US" dirty="0">
                <a:latin typeface="+mj-lt"/>
              </a:rPr>
              <a:t>e-books, </a:t>
            </a:r>
            <a:r>
              <a:rPr lang="en-US" dirty="0" smtClean="0">
                <a:latin typeface="+mj-lt"/>
              </a:rPr>
              <a:t>wh</a:t>
            </a:r>
            <a:r>
              <a:rPr lang="lv-LV" dirty="0" err="1" smtClean="0">
                <a:latin typeface="+mj-lt"/>
              </a:rPr>
              <a:t>ich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is refreshed two times a </a:t>
            </a:r>
            <a:r>
              <a:rPr lang="en-US" dirty="0" smtClean="0">
                <a:latin typeface="+mj-lt"/>
              </a:rPr>
              <a:t>month</a:t>
            </a:r>
            <a:r>
              <a:rPr lang="lv-LV" dirty="0" smtClean="0">
                <a:latin typeface="+mj-lt"/>
              </a:rPr>
              <a:t>;</a:t>
            </a:r>
            <a:endParaRPr kumimoji="0" lang="lv-LV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lvl="1" indent="-285750" algn="just"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>
                <a:latin typeface="+mj-lt"/>
              </a:rPr>
              <a:t>poster about </a:t>
            </a:r>
            <a:r>
              <a:rPr lang="en-US" dirty="0" smtClean="0">
                <a:latin typeface="+mj-lt"/>
              </a:rPr>
              <a:t>new</a:t>
            </a:r>
            <a:r>
              <a:rPr lang="lv-LV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e-books </a:t>
            </a:r>
            <a:r>
              <a:rPr lang="en-US" dirty="0">
                <a:latin typeface="+mj-lt"/>
              </a:rPr>
              <a:t>on information desk in all </a:t>
            </a:r>
            <a:r>
              <a:rPr lang="en-US" dirty="0" smtClean="0">
                <a:latin typeface="+mj-lt"/>
              </a:rPr>
              <a:t>branches</a:t>
            </a:r>
            <a:r>
              <a:rPr lang="lv-LV" dirty="0" smtClean="0">
                <a:latin typeface="+mj-lt"/>
              </a:rPr>
              <a:t> of </a:t>
            </a:r>
            <a:r>
              <a:rPr lang="en-US" dirty="0" smtClean="0">
                <a:latin typeface="+mj-lt"/>
              </a:rPr>
              <a:t>librar</a:t>
            </a:r>
            <a:r>
              <a:rPr lang="lv-LV" dirty="0" smtClean="0">
                <a:latin typeface="+mj-lt"/>
              </a:rPr>
              <a:t>y;</a:t>
            </a:r>
            <a:endParaRPr kumimoji="0" lang="lv-LV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  <a:p>
            <a:pPr marL="742950" lvl="1" indent="-285750" algn="just"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>
                <a:latin typeface="+mj-lt"/>
              </a:rPr>
              <a:t>improve database </a:t>
            </a:r>
            <a:r>
              <a:rPr lang="en-US" dirty="0" smtClean="0">
                <a:latin typeface="+mj-lt"/>
              </a:rPr>
              <a:t>training</a:t>
            </a:r>
            <a:r>
              <a:rPr lang="lv-LV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and</a:t>
            </a:r>
            <a:r>
              <a:rPr lang="lv-LV" dirty="0" smtClean="0">
                <a:latin typeface="+mj-lt"/>
              </a:rPr>
              <a:t> 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inform </a:t>
            </a:r>
            <a:r>
              <a:rPr lang="en-GB" kern="0" dirty="0" smtClean="0">
                <a:latin typeface="+mj-lt"/>
              </a:rPr>
              <a:t>more</a:t>
            </a:r>
            <a:r>
              <a:rPr lang="en-GB" kern="0" dirty="0" smtClean="0"/>
              <a:t> 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where and how </a:t>
            </a:r>
            <a:r>
              <a:rPr kumimoji="0" lang="lv-LV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to 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f</a:t>
            </a:r>
            <a:r>
              <a:rPr kumimoji="0" lang="lv-LV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in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d 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information</a:t>
            </a:r>
            <a:r>
              <a:rPr kumimoji="0" lang="lv-LV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about </a:t>
            </a:r>
            <a:r>
              <a:rPr kumimoji="0" lang="en-GB" b="0" i="1" u="none" strike="noStrike" kern="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Dawsonera</a:t>
            </a:r>
            <a:r>
              <a:rPr kumimoji="0" lang="en-GB" b="0" i="1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e-books</a:t>
            </a:r>
            <a:r>
              <a:rPr kumimoji="0" lang="lv-LV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;</a:t>
            </a:r>
          </a:p>
          <a:p>
            <a:pPr marL="742950" lvl="1" indent="-285750" algn="just">
              <a:spcBef>
                <a:spcPct val="20000"/>
              </a:spcBef>
              <a:spcAft>
                <a:spcPts val="40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lang="en-US" dirty="0">
                <a:latin typeface="+mj-lt"/>
              </a:rPr>
              <a:t>add QR </a:t>
            </a:r>
            <a:r>
              <a:rPr lang="en-US" dirty="0" smtClean="0">
                <a:latin typeface="+mj-lt"/>
              </a:rPr>
              <a:t>code</a:t>
            </a:r>
            <a:r>
              <a:rPr lang="lv-LV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(on the back)</a:t>
            </a:r>
            <a:r>
              <a:rPr lang="en-US" dirty="0" smtClean="0">
                <a:latin typeface="+mj-lt"/>
              </a:rPr>
              <a:t> </a:t>
            </a:r>
            <a:r>
              <a:rPr lang="lv-LV" dirty="0" smtClean="0">
                <a:latin typeface="+mj-lt"/>
              </a:rPr>
              <a:t>to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all </a:t>
            </a:r>
            <a:r>
              <a:rPr lang="en-US" dirty="0" smtClean="0">
                <a:latin typeface="+mj-lt"/>
              </a:rPr>
              <a:t>regular books which have</a:t>
            </a:r>
            <a:r>
              <a:rPr lang="lv-LV" dirty="0" smtClean="0"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e-version</a:t>
            </a:r>
            <a:r>
              <a:rPr lang="lv-LV" dirty="0" smtClean="0">
                <a:latin typeface="+mj-lt"/>
              </a:rPr>
              <a:t>.</a:t>
            </a: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</a:p>
          <a:p>
            <a:pPr marL="342900" lvl="0" indent="-342900"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kumimoji="0" lang="en-GB" b="1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Academic personal </a:t>
            </a:r>
            <a:r>
              <a:rPr kumimoji="0" lang="en-US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should be </a:t>
            </a:r>
            <a:r>
              <a:rPr lang="en-GB" kern="0" dirty="0" smtClean="0">
                <a:latin typeface="+mj-lt"/>
              </a:rPr>
              <a:t>involved </a:t>
            </a:r>
            <a:r>
              <a:rPr lang="lv-LV" kern="0" dirty="0" smtClean="0">
                <a:latin typeface="+mj-lt"/>
              </a:rPr>
              <a:t>in </a:t>
            </a:r>
            <a:r>
              <a:rPr lang="en-GB" kern="0" dirty="0" smtClean="0">
                <a:latin typeface="+mj-lt"/>
              </a:rPr>
              <a:t>promotion </a:t>
            </a:r>
            <a:r>
              <a:rPr lang="en-US" dirty="0" smtClean="0">
                <a:latin typeface="+mj-lt"/>
              </a:rPr>
              <a:t>of </a:t>
            </a:r>
            <a:r>
              <a:rPr lang="en-US" dirty="0">
                <a:latin typeface="+mj-lt"/>
              </a:rPr>
              <a:t>e-books </a:t>
            </a:r>
            <a:r>
              <a:rPr lang="en-GB" kern="0" dirty="0" smtClean="0">
                <a:latin typeface="+mj-lt"/>
              </a:rPr>
              <a:t>popularization </a:t>
            </a:r>
            <a:r>
              <a:rPr lang="en-US" kern="0" dirty="0" smtClean="0">
                <a:latin typeface="+mj-lt"/>
              </a:rPr>
              <a:t>for books</a:t>
            </a:r>
            <a:r>
              <a:rPr lang="lv-LV" kern="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they suggested</a:t>
            </a:r>
            <a:r>
              <a:rPr lang="lv-LV" dirty="0" smtClean="0">
                <a:latin typeface="+mj-lt"/>
              </a:rPr>
              <a:t>.</a:t>
            </a:r>
            <a:endParaRPr kumimoji="0" lang="lv-LV" b="1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11</a:t>
            </a:fld>
            <a:endParaRPr lang="lv-LV" sz="1400" dirty="0"/>
          </a:p>
        </p:txBody>
      </p:sp>
      <p:pic>
        <p:nvPicPr>
          <p:cNvPr id="6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Virsrakst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400" b="1" dirty="0" smtClean="0"/>
              <a:t>Information</a:t>
            </a:r>
            <a:r>
              <a:rPr lang="lv-LV" sz="3400" b="1" dirty="0" smtClean="0"/>
              <a:t> </a:t>
            </a:r>
            <a:r>
              <a:rPr lang="en-US" sz="3400" b="1" dirty="0" smtClean="0"/>
              <a:t>resources</a:t>
            </a:r>
            <a:r>
              <a:rPr lang="en-GB" sz="3400" b="1" dirty="0" smtClean="0"/>
              <a:t>:</a:t>
            </a:r>
            <a:endParaRPr lang="lv-LV" sz="3400" b="1" dirty="0"/>
          </a:p>
        </p:txBody>
      </p:sp>
      <p:sp>
        <p:nvSpPr>
          <p:cNvPr id="27650" name="Satura vietturis 2"/>
          <p:cNvSpPr>
            <a:spLocks noGrp="1"/>
          </p:cNvSpPr>
          <p:nvPr>
            <p:ph idx="4294967295"/>
          </p:nvPr>
        </p:nvSpPr>
        <p:spPr>
          <a:xfrm>
            <a:off x="755576" y="2132856"/>
            <a:ext cx="7920880" cy="3546914"/>
          </a:xfrm>
        </p:spPr>
        <p:txBody>
          <a:bodyPr/>
          <a:lstStyle/>
          <a:p>
            <a:pPr algn="just"/>
            <a:r>
              <a:rPr lang="en-US" sz="1500" b="1" dirty="0">
                <a:latin typeface="+mj-lt"/>
                <a:cs typeface="Times New Roman" pitchFamily="18" charset="0"/>
              </a:rPr>
              <a:t>Gardiner, Eileen and Ronald G. </a:t>
            </a:r>
            <a:r>
              <a:rPr lang="en-US" sz="1500" b="1" dirty="0" err="1">
                <a:latin typeface="+mj-lt"/>
                <a:cs typeface="Times New Roman" pitchFamily="18" charset="0"/>
              </a:rPr>
              <a:t>Musto</a:t>
            </a:r>
            <a:r>
              <a:rPr lang="en-US" sz="1500" b="1" dirty="0">
                <a:latin typeface="+mj-lt"/>
                <a:cs typeface="Times New Roman" pitchFamily="18" charset="0"/>
              </a:rPr>
              <a:t>. </a:t>
            </a:r>
            <a:r>
              <a:rPr lang="en-US" sz="1500" i="1" dirty="0">
                <a:latin typeface="+mj-lt"/>
                <a:cs typeface="Times New Roman" pitchFamily="18" charset="0"/>
              </a:rPr>
              <a:t>The Electronic Book </a:t>
            </a:r>
            <a:r>
              <a:rPr lang="en-US" sz="1500" dirty="0">
                <a:latin typeface="+mj-lt"/>
                <a:cs typeface="Times New Roman" pitchFamily="18" charset="0"/>
              </a:rPr>
              <a:t>/ In Suarez, Michael Felix and H. R. </a:t>
            </a:r>
            <a:r>
              <a:rPr lang="en-US" sz="1500" dirty="0" err="1">
                <a:latin typeface="+mj-lt"/>
                <a:cs typeface="Times New Roman" pitchFamily="18" charset="0"/>
              </a:rPr>
              <a:t>Woudhuysen</a:t>
            </a:r>
            <a:r>
              <a:rPr lang="en-US" sz="1500" dirty="0">
                <a:latin typeface="+mj-lt"/>
                <a:cs typeface="Times New Roman" pitchFamily="18" charset="0"/>
              </a:rPr>
              <a:t>. - Oxford: Oxford University Press, 2010, p. 164</a:t>
            </a:r>
            <a:r>
              <a:rPr lang="en-US" sz="1500" dirty="0" smtClean="0">
                <a:latin typeface="+mj-lt"/>
                <a:cs typeface="Times New Roman" pitchFamily="18" charset="0"/>
              </a:rPr>
              <a:t>.</a:t>
            </a:r>
            <a:endParaRPr lang="lv-LV" sz="15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lv-LV" sz="1500" dirty="0" smtClean="0">
              <a:latin typeface="+mj-lt"/>
              <a:cs typeface="Times New Roman" pitchFamily="18" charset="0"/>
            </a:endParaRPr>
          </a:p>
          <a:p>
            <a:pPr algn="just"/>
            <a:r>
              <a:rPr lang="lv-LV" sz="1500" b="1" dirty="0" err="1">
                <a:latin typeface="+mj-lt"/>
              </a:rPr>
              <a:t>Pastore</a:t>
            </a:r>
            <a:r>
              <a:rPr lang="lv-LV" sz="1500" b="1" dirty="0">
                <a:latin typeface="+mj-lt"/>
              </a:rPr>
              <a:t>, </a:t>
            </a:r>
            <a:r>
              <a:rPr lang="lv-LV" sz="1500" b="1" dirty="0" err="1">
                <a:latin typeface="+mj-lt"/>
              </a:rPr>
              <a:t>Michael</a:t>
            </a:r>
            <a:r>
              <a:rPr lang="lv-LV" sz="1500" b="1" dirty="0">
                <a:latin typeface="+mj-lt"/>
              </a:rPr>
              <a:t>. </a:t>
            </a:r>
            <a:r>
              <a:rPr lang="lv-LV" sz="1500" i="1" dirty="0">
                <a:latin typeface="+mj-lt"/>
              </a:rPr>
              <a:t>30 </a:t>
            </a:r>
            <a:r>
              <a:rPr lang="lv-LV" sz="1500" i="1" dirty="0" err="1">
                <a:latin typeface="+mj-lt"/>
              </a:rPr>
              <a:t>Benefits</a:t>
            </a:r>
            <a:r>
              <a:rPr lang="lv-LV" sz="1500" i="1" dirty="0">
                <a:latin typeface="+mj-lt"/>
              </a:rPr>
              <a:t> of </a:t>
            </a:r>
            <a:r>
              <a:rPr lang="lv-LV" sz="1500" i="1" dirty="0" err="1">
                <a:latin typeface="+mj-lt"/>
              </a:rPr>
              <a:t>Ebooks</a:t>
            </a:r>
            <a:r>
              <a:rPr lang="lv-LV" sz="1500" i="1" dirty="0">
                <a:latin typeface="+mj-lt"/>
              </a:rPr>
              <a:t>. 2008.</a:t>
            </a:r>
          </a:p>
          <a:p>
            <a:pPr algn="just">
              <a:buNone/>
            </a:pPr>
            <a:r>
              <a:rPr lang="lv-LV" sz="1500" dirty="0">
                <a:latin typeface="+mj-lt"/>
              </a:rPr>
              <a:t>	Access: </a:t>
            </a:r>
            <a:r>
              <a:rPr lang="lv-LV" sz="1500" dirty="0">
                <a:latin typeface="+mj-lt"/>
                <a:hlinkClick r:id="rId2"/>
              </a:rPr>
              <a:t>http://</a:t>
            </a:r>
            <a:r>
              <a:rPr lang="lv-LV" sz="1500" dirty="0" smtClean="0">
                <a:latin typeface="+mj-lt"/>
                <a:hlinkClick r:id="rId2"/>
              </a:rPr>
              <a:t>epublishersweekly.blogspot.com/2008/02/30-benefits-of-ebooks.html</a:t>
            </a:r>
            <a:endParaRPr lang="lv-LV" sz="1500" dirty="0" smtClean="0">
              <a:latin typeface="+mj-lt"/>
            </a:endParaRPr>
          </a:p>
          <a:p>
            <a:pPr algn="just">
              <a:buNone/>
            </a:pPr>
            <a:endParaRPr lang="lv-LV" sz="1500" dirty="0" smtClean="0">
              <a:latin typeface="+mj-lt"/>
            </a:endParaRPr>
          </a:p>
          <a:p>
            <a:pPr algn="just"/>
            <a:r>
              <a:rPr lang="en-US" sz="1500" i="1" dirty="0">
                <a:latin typeface="+mj-lt"/>
              </a:rPr>
              <a:t>Number of students in the faculties of the 2013th on 1st October</a:t>
            </a:r>
            <a:r>
              <a:rPr lang="lv-LV" sz="1500" i="1" dirty="0" smtClean="0">
                <a:latin typeface="+mj-lt"/>
              </a:rPr>
              <a:t>.</a:t>
            </a:r>
            <a:endParaRPr lang="lv-LV" sz="1500" i="1" dirty="0">
              <a:latin typeface="+mj-lt"/>
            </a:endParaRPr>
          </a:p>
          <a:p>
            <a:pPr algn="just">
              <a:buNone/>
            </a:pPr>
            <a:r>
              <a:rPr lang="lv-LV" sz="1500" dirty="0">
                <a:latin typeface="+mj-lt"/>
              </a:rPr>
              <a:t>	Access: </a:t>
            </a:r>
            <a:r>
              <a:rPr lang="lv-LV" sz="1500" dirty="0">
                <a:latin typeface="+mj-lt"/>
                <a:hlinkClick r:id="rId2"/>
              </a:rPr>
              <a:t>http://epublishersweekly.blogspot.com/2008/02/30-benefits-of-ebooks.html</a:t>
            </a:r>
            <a:endParaRPr lang="lv-LV" sz="1500" dirty="0">
              <a:latin typeface="+mj-lt"/>
            </a:endParaRPr>
          </a:p>
          <a:p>
            <a:pPr marL="0" indent="0" algn="just">
              <a:buNone/>
            </a:pPr>
            <a:endParaRPr lang="lv-LV" sz="1500" dirty="0" smtClean="0">
              <a:latin typeface="+mj-lt"/>
              <a:cs typeface="Times New Roman" pitchFamily="18" charset="0"/>
            </a:endParaRPr>
          </a:p>
          <a:p>
            <a:r>
              <a:rPr lang="lv-LV" sz="1500" i="1" dirty="0" smtClean="0">
                <a:latin typeface="+mj-lt"/>
              </a:rPr>
              <a:t>T</a:t>
            </a:r>
            <a:r>
              <a:rPr lang="en-US" sz="1500" i="1" dirty="0" smtClean="0">
                <a:latin typeface="+mj-lt"/>
              </a:rPr>
              <a:t>he LU Library's  document  „LU Library's  plan of the strategic  activities  for  the LU  Strategic Plan's  Realization  During the 2010-2020 years”</a:t>
            </a:r>
            <a:r>
              <a:rPr lang="lv-LV" sz="1500" i="1" dirty="0" smtClean="0">
                <a:latin typeface="+mj-lt"/>
              </a:rPr>
              <a:t> </a:t>
            </a:r>
            <a:r>
              <a:rPr lang="en-GB" sz="1500" dirty="0" smtClean="0">
                <a:latin typeface="+mj-lt"/>
              </a:rPr>
              <a:t>Access</a:t>
            </a:r>
            <a:r>
              <a:rPr lang="lv-LV" sz="1500" dirty="0" smtClean="0">
                <a:latin typeface="+mj-lt"/>
              </a:rPr>
              <a:t>:</a:t>
            </a:r>
            <a:r>
              <a:rPr lang="lv-LV" sz="1500" dirty="0" err="1" smtClean="0">
                <a:latin typeface="+mj-lt"/>
                <a:hlinkClick r:id="rId3"/>
              </a:rPr>
              <a:t>http</a:t>
            </a:r>
            <a:r>
              <a:rPr lang="lv-LV" sz="1500" dirty="0" smtClean="0">
                <a:latin typeface="+mj-lt"/>
                <a:hlinkClick r:id="rId3"/>
              </a:rPr>
              <a:t>://</a:t>
            </a:r>
            <a:r>
              <a:rPr lang="lv-LV" sz="1500" dirty="0" err="1" smtClean="0">
                <a:latin typeface="+mj-lt"/>
                <a:hlinkClick r:id="rId3"/>
              </a:rPr>
              <a:t>www.lu.lv</a:t>
            </a:r>
            <a:r>
              <a:rPr lang="lv-LV" sz="1500" dirty="0" smtClean="0">
                <a:latin typeface="+mj-lt"/>
                <a:hlinkClick r:id="rId3"/>
              </a:rPr>
              <a:t>/par/dokumenti/</a:t>
            </a:r>
            <a:r>
              <a:rPr lang="lv-LV" sz="1500" dirty="0" err="1" smtClean="0">
                <a:latin typeface="+mj-lt"/>
                <a:hlinkClick r:id="rId3"/>
              </a:rPr>
              <a:t>strategijas-un-koncepcijas</a:t>
            </a:r>
            <a:r>
              <a:rPr lang="lv-LV" sz="1500" dirty="0" smtClean="0">
                <a:latin typeface="+mj-lt"/>
                <a:hlinkClick r:id="rId3"/>
              </a:rPr>
              <a:t>/strategija2010-2020</a:t>
            </a:r>
            <a:r>
              <a:rPr lang="lv-LV" sz="1600" dirty="0" smtClean="0">
                <a:latin typeface="+mj-lt"/>
                <a:hlinkClick r:id="rId3"/>
              </a:rPr>
              <a:t>/</a:t>
            </a:r>
            <a:endParaRPr lang="lv-LV" sz="1600" dirty="0" smtClean="0">
              <a:latin typeface="+mj-lt"/>
            </a:endParaRPr>
          </a:p>
          <a:p>
            <a:pPr algn="just">
              <a:buNone/>
            </a:pPr>
            <a:endParaRPr lang="lv-LV" sz="1600" dirty="0" smtClean="0">
              <a:latin typeface="+mj-lt"/>
            </a:endParaRPr>
          </a:p>
          <a:p>
            <a:pPr algn="just">
              <a:buNone/>
            </a:pPr>
            <a:endParaRPr lang="lv-LV" sz="1600" b="1" dirty="0" smtClean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12</a:t>
            </a:fld>
            <a:endParaRPr lang="lv-LV" sz="1400" dirty="0"/>
          </a:p>
        </p:txBody>
      </p:sp>
      <p:pic>
        <p:nvPicPr>
          <p:cNvPr id="6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571744"/>
            <a:ext cx="7772400" cy="1143000"/>
          </a:xfrm>
        </p:spPr>
        <p:txBody>
          <a:bodyPr/>
          <a:lstStyle/>
          <a:p>
            <a:pPr algn="ctr"/>
            <a:r>
              <a:rPr lang="en-GB" b="1" dirty="0" smtClean="0"/>
              <a:t>Thank you</a:t>
            </a:r>
            <a:r>
              <a:rPr lang="lv-LV" b="1" dirty="0" smtClean="0"/>
              <a:t> </a:t>
            </a:r>
            <a:r>
              <a:rPr lang="en-US" b="1" dirty="0" smtClean="0"/>
              <a:t>for your attention</a:t>
            </a:r>
            <a:r>
              <a:rPr lang="en-GB" b="1" dirty="0" smtClean="0"/>
              <a:t>!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B804-9ADE-4562-AE07-38575153DD4E}" type="slidenum">
              <a:rPr lang="lv-LV" sz="1400" smtClean="0"/>
              <a:pPr/>
              <a:t>13</a:t>
            </a:fld>
            <a:endParaRPr lang="lv-LV" sz="1400" dirty="0"/>
          </a:p>
        </p:txBody>
      </p:sp>
      <p:pic>
        <p:nvPicPr>
          <p:cNvPr id="1026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lv-LV" sz="2800" b="1" dirty="0" smtClean="0"/>
              <a:t> </a:t>
            </a:r>
            <a:r>
              <a:rPr lang="en-GB" sz="3800" b="1" dirty="0" smtClean="0"/>
              <a:t>Advantages and disadvantages </a:t>
            </a:r>
            <a:r>
              <a:rPr lang="lv-LV" sz="3800" b="1" dirty="0" smtClean="0"/>
              <a:t/>
            </a:r>
            <a:br>
              <a:rPr lang="lv-LV" sz="3800" b="1" dirty="0" smtClean="0"/>
            </a:br>
            <a:r>
              <a:rPr lang="en-GB" sz="3800" b="1" dirty="0" smtClean="0"/>
              <a:t>of e-book</a:t>
            </a:r>
            <a:endParaRPr lang="en-GB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2976" y="1571612"/>
            <a:ext cx="2500330" cy="35004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400" b="1" dirty="0" smtClean="0">
                <a:latin typeface="+mj-lt"/>
              </a:rPr>
              <a:t>+ 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GB" sz="2000" dirty="0" smtClean="0">
                <a:latin typeface="+mj-lt"/>
              </a:rPr>
              <a:t>searchable</a:t>
            </a:r>
            <a:r>
              <a:rPr lang="lv-LV" sz="2000" dirty="0" smtClean="0">
                <a:latin typeface="+mj-lt"/>
              </a:rPr>
              <a:t>;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GB" sz="2000" dirty="0" smtClean="0">
                <a:latin typeface="+mj-lt"/>
              </a:rPr>
              <a:t>portable;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GB" sz="2000" dirty="0" smtClean="0">
                <a:latin typeface="+mj-lt"/>
              </a:rPr>
              <a:t>can be printable;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GB" sz="2000" dirty="0" smtClean="0">
                <a:latin typeface="+mj-lt"/>
              </a:rPr>
              <a:t>defy time;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GB" sz="2000" dirty="0" smtClean="0">
                <a:latin typeface="+mj-lt"/>
              </a:rPr>
              <a:t>defy space;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US" sz="2000" dirty="0" smtClean="0">
                <a:latin typeface="+mj-lt"/>
              </a:rPr>
              <a:t>can be annotated</a:t>
            </a:r>
            <a:r>
              <a:rPr lang="lv-LV" sz="2000" dirty="0" smtClean="0">
                <a:latin typeface="+mj-lt"/>
              </a:rPr>
              <a:t>;</a:t>
            </a:r>
          </a:p>
          <a:p>
            <a:pPr>
              <a:spcBef>
                <a:spcPts val="400"/>
              </a:spcBef>
              <a:buFont typeface="Wingdings" pitchFamily="2" charset="2"/>
              <a:buChar char="ü"/>
            </a:pPr>
            <a:r>
              <a:rPr lang="en-GB" sz="2000" dirty="0" smtClean="0">
                <a:latin typeface="+mj-lt"/>
              </a:rPr>
              <a:t>can be interactive</a:t>
            </a:r>
            <a:r>
              <a:rPr lang="lv-LV" sz="2000" dirty="0" smtClean="0">
                <a:latin typeface="+mj-lt"/>
              </a:rPr>
              <a:t>.</a:t>
            </a:r>
            <a:r>
              <a:rPr lang="en-GB" sz="2000" dirty="0" smtClean="0">
                <a:latin typeface="+mj-lt"/>
              </a:rPr>
              <a:t>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14876" y="1571612"/>
            <a:ext cx="392909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r>
              <a:rPr lang="lv-LV" sz="2400" b="1" dirty="0" smtClean="0">
                <a:latin typeface="+mj-lt"/>
              </a:rPr>
              <a:t>-</a:t>
            </a:r>
            <a:endParaRPr lang="en-GB" sz="2400" b="1" dirty="0" smtClean="0">
              <a:latin typeface="+mj-lt"/>
            </a:endParaRPr>
          </a:p>
          <a:p>
            <a:pPr marL="342900" lvl="0" indent="-342900">
              <a:spcBef>
                <a:spcPts val="400"/>
              </a:spcBef>
              <a:buClr>
                <a:schemeClr val="folHlink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2000" kern="0" dirty="0" smtClean="0">
                <a:latin typeface="+mj-lt"/>
              </a:rPr>
              <a:t>print</a:t>
            </a:r>
            <a:r>
              <a:rPr lang="lv-LV" sz="2000" kern="0" dirty="0" smtClean="0">
                <a:latin typeface="+mj-lt"/>
              </a:rPr>
              <a:t> </a:t>
            </a:r>
            <a:r>
              <a:rPr lang="en-US" sz="2000" kern="0" dirty="0" smtClean="0">
                <a:latin typeface="+mj-lt"/>
              </a:rPr>
              <a:t>books</a:t>
            </a:r>
            <a:r>
              <a:rPr lang="lv-LV" sz="2000" kern="0" dirty="0" smtClean="0">
                <a:latin typeface="+mj-lt"/>
              </a:rPr>
              <a:t> </a:t>
            </a:r>
            <a:r>
              <a:rPr lang="en-GB" sz="2000" kern="0" dirty="0" smtClean="0">
                <a:latin typeface="+mj-lt"/>
              </a:rPr>
              <a:t>easier to read;</a:t>
            </a:r>
          </a:p>
          <a:p>
            <a:pPr marL="342900" lvl="0" indent="-342900">
              <a:spcBef>
                <a:spcPts val="400"/>
              </a:spcBef>
              <a:buClr>
                <a:schemeClr val="folHlink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2000" kern="0" dirty="0">
                <a:latin typeface="+mj-lt"/>
              </a:rPr>
              <a:t>purchased e-book full text open time is limited (example 1 </a:t>
            </a:r>
            <a:r>
              <a:rPr lang="en-US" sz="2000" kern="0" dirty="0" smtClean="0">
                <a:latin typeface="+mj-lt"/>
              </a:rPr>
              <a:t>year</a:t>
            </a:r>
            <a:r>
              <a:rPr lang="lv-LV" sz="2000" kern="0" dirty="0" smtClean="0">
                <a:latin typeface="+mj-lt"/>
              </a:rPr>
              <a:t> </a:t>
            </a:r>
            <a:r>
              <a:rPr lang="en-US" sz="2000" kern="0" dirty="0" smtClean="0">
                <a:latin typeface="+mj-lt"/>
              </a:rPr>
              <a:t>-</a:t>
            </a:r>
            <a:r>
              <a:rPr lang="en-US" sz="2000" kern="0" dirty="0">
                <a:latin typeface="+mj-lt"/>
              </a:rPr>
              <a:t>200 </a:t>
            </a:r>
            <a:r>
              <a:rPr lang="en-US" sz="2000" kern="0" dirty="0" smtClean="0">
                <a:latin typeface="+mj-lt"/>
              </a:rPr>
              <a:t>credit)</a:t>
            </a:r>
            <a:r>
              <a:rPr lang="lv-LV" sz="2000" kern="0" dirty="0" smtClean="0">
                <a:latin typeface="+mj-lt"/>
              </a:rPr>
              <a:t>;</a:t>
            </a:r>
          </a:p>
          <a:p>
            <a:pPr marL="342900" lvl="0" indent="-342900">
              <a:spcBef>
                <a:spcPts val="400"/>
              </a:spcBef>
              <a:buClr>
                <a:schemeClr val="folHlink"/>
              </a:buClr>
              <a:buSzPct val="90000"/>
              <a:buFont typeface="Wingdings" pitchFamily="2" charset="2"/>
              <a:buChar char="ü"/>
              <a:defRPr/>
            </a:pPr>
            <a:r>
              <a:rPr lang="lv-LV" sz="2000" dirty="0">
                <a:latin typeface="+mj-lt"/>
              </a:rPr>
              <a:t>a</a:t>
            </a:r>
            <a:r>
              <a:rPr lang="en-US" sz="2000" dirty="0">
                <a:latin typeface="+mj-lt"/>
              </a:rPr>
              <a:t>t the same time </a:t>
            </a:r>
            <a:r>
              <a:rPr lang="en-GB" sz="2000" kern="0" dirty="0">
                <a:latin typeface="+mj-lt"/>
              </a:rPr>
              <a:t>purchased </a:t>
            </a:r>
            <a:r>
              <a:rPr lang="en-GB" sz="2000" dirty="0">
                <a:latin typeface="+mj-lt"/>
              </a:rPr>
              <a:t>e-book</a:t>
            </a:r>
            <a:r>
              <a:rPr lang="en-US" sz="2000" dirty="0">
                <a:latin typeface="+mj-lt"/>
              </a:rPr>
              <a:t> is available </a:t>
            </a:r>
            <a:r>
              <a:rPr lang="lv-LV" sz="2000" dirty="0" err="1" smtClean="0">
                <a:latin typeface="+mj-lt"/>
              </a:rPr>
              <a:t>for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a small </a:t>
            </a:r>
            <a:r>
              <a:rPr lang="en-GB" sz="2000" dirty="0">
                <a:latin typeface="+mj-lt"/>
              </a:rPr>
              <a:t>group</a:t>
            </a:r>
            <a:r>
              <a:rPr lang="en-US" sz="2000" dirty="0">
                <a:latin typeface="+mj-lt"/>
              </a:rPr>
              <a:t> of users</a:t>
            </a:r>
            <a:r>
              <a:rPr lang="lv-LV" sz="2000" dirty="0">
                <a:latin typeface="+mj-lt"/>
              </a:rPr>
              <a:t> (</a:t>
            </a:r>
            <a:r>
              <a:rPr lang="en-GB" sz="2000" dirty="0">
                <a:latin typeface="+mj-lt"/>
              </a:rPr>
              <a:t>some books</a:t>
            </a:r>
            <a:r>
              <a:rPr lang="lv-LV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need </a:t>
            </a:r>
            <a:r>
              <a:rPr lang="en-US" sz="2000" dirty="0">
                <a:latin typeface="+mj-lt"/>
              </a:rPr>
              <a:t>licenses</a:t>
            </a:r>
            <a:r>
              <a:rPr lang="lv-LV" sz="2000" dirty="0">
                <a:latin typeface="+mj-lt"/>
              </a:rPr>
              <a:t>).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57224" y="6215082"/>
            <a:ext cx="1981200" cy="457200"/>
          </a:xfrm>
        </p:spPr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2</a:t>
            </a:fld>
            <a:endParaRPr lang="lv-LV" sz="1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85786" y="5072074"/>
            <a:ext cx="78581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>
              <a:spcBef>
                <a:spcPct val="20000"/>
              </a:spcBef>
              <a:buClr>
                <a:schemeClr val="folHlink"/>
              </a:buClr>
              <a:buSzPct val="90000"/>
            </a:pPr>
            <a:r>
              <a:rPr lang="lv-LV" b="1" i="1" dirty="0" smtClean="0">
                <a:latin typeface="+mj-lt"/>
              </a:rPr>
              <a:t>	</a:t>
            </a:r>
            <a:r>
              <a:rPr lang="en-GB" b="1" i="1" dirty="0" smtClean="0">
                <a:latin typeface="+mj-lt"/>
              </a:rPr>
              <a:t>E-book</a:t>
            </a:r>
            <a:r>
              <a:rPr lang="lv-LV" b="1" i="1" dirty="0" smtClean="0">
                <a:latin typeface="+mj-lt"/>
              </a:rPr>
              <a:t> </a:t>
            </a: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is a text and image-based publication in digital form produced on,</a:t>
            </a:r>
            <a:r>
              <a:rPr kumimoji="0" lang="lv-LV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GB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published</a:t>
            </a:r>
            <a:r>
              <a:rPr kumimoji="0" lang="lv-LV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GB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by, and readable on computers or other digital devices (iPod, computer</a:t>
            </a:r>
            <a:r>
              <a:rPr kumimoji="0" lang="lv-LV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  <a:r>
              <a:rPr kumimoji="0" lang="en-GB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mobile devices</a:t>
            </a:r>
            <a:r>
              <a:rPr kumimoji="0" lang="lv-LV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endParaRPr kumimoji="0" lang="lv-LV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9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71480"/>
            <a:ext cx="7772400" cy="774700"/>
          </a:xfrm>
        </p:spPr>
        <p:txBody>
          <a:bodyPr/>
          <a:lstStyle/>
          <a:p>
            <a:r>
              <a:rPr lang="en-GB" sz="3400" b="1" dirty="0" smtClean="0"/>
              <a:t>Informational support </a:t>
            </a:r>
            <a:br>
              <a:rPr lang="en-GB" sz="3400" b="1" dirty="0" smtClean="0"/>
            </a:br>
            <a:r>
              <a:rPr lang="en-GB" sz="3000" b="1" dirty="0" smtClean="0"/>
              <a:t>(print and electronic books</a:t>
            </a:r>
            <a:r>
              <a:rPr lang="lv-LV" sz="3000" b="1" dirty="0" smtClean="0"/>
              <a:t>)</a:t>
            </a:r>
            <a:endParaRPr lang="lv-LV" sz="3000" b="1" dirty="0">
              <a:solidFill>
                <a:schemeClr val="tx1"/>
              </a:solidFill>
            </a:endParaRP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4932363" y="1700213"/>
            <a:ext cx="36734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B804-9ADE-4562-AE07-38575153DD4E}" type="slidenum">
              <a:rPr lang="lv-LV" sz="1400" smtClean="0"/>
              <a:pPr/>
              <a:t>3</a:t>
            </a:fld>
            <a:endParaRPr lang="lv-LV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571472" y="2357430"/>
          <a:ext cx="3857652" cy="1771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142844" y="1785926"/>
            <a:ext cx="3786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 smtClean="0"/>
              <a:t>increase </a:t>
            </a:r>
            <a:r>
              <a:rPr lang="en-US" sz="2000" dirty="0" smtClean="0"/>
              <a:t>number of </a:t>
            </a:r>
            <a:r>
              <a:rPr lang="en-GB" sz="2000" dirty="0" smtClean="0"/>
              <a:t>titles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642910" y="4071942"/>
          <a:ext cx="3857652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5000628" y="1714488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GB" sz="2000" b="1" dirty="0" smtClean="0"/>
              <a:t>vastly</a:t>
            </a:r>
            <a:r>
              <a:rPr lang="lv-LV" sz="2000" b="1" dirty="0" smtClean="0"/>
              <a:t> </a:t>
            </a:r>
            <a:r>
              <a:rPr lang="en-US" sz="2000" b="1" dirty="0" smtClean="0"/>
              <a:t>increase </a:t>
            </a:r>
            <a:r>
              <a:rPr lang="en-US" sz="2000" dirty="0" smtClean="0"/>
              <a:t>in the proportion of e-resources</a:t>
            </a:r>
            <a:endParaRPr lang="lv-LV" sz="20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4714876" y="2928934"/>
          <a:ext cx="4214842" cy="2038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3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3400" b="1" dirty="0" smtClean="0"/>
              <a:t>E-book</a:t>
            </a:r>
            <a:r>
              <a:rPr lang="lv-LV" sz="3400" b="1" dirty="0" smtClean="0"/>
              <a:t> </a:t>
            </a:r>
            <a:r>
              <a:rPr lang="en-GB" sz="3400" b="1" dirty="0" smtClean="0"/>
              <a:t>access</a:t>
            </a:r>
            <a:r>
              <a:rPr lang="lv-LV" sz="3400" b="1" dirty="0" smtClean="0"/>
              <a:t> </a:t>
            </a:r>
            <a:r>
              <a:rPr lang="en-GB" sz="3400" b="1" dirty="0" smtClean="0"/>
              <a:t>of Library </a:t>
            </a:r>
            <a:r>
              <a:rPr lang="lv-LV" sz="3400" b="1" dirty="0" smtClean="0"/>
              <a:t>UL</a:t>
            </a:r>
            <a:endParaRPr lang="lv-LV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28662" y="1428736"/>
            <a:ext cx="7801004" cy="365444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6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en-GB" sz="8000" dirty="0" smtClean="0">
                <a:latin typeface="+mj-lt"/>
              </a:rPr>
              <a:t>E-books databases</a:t>
            </a:r>
            <a:r>
              <a:rPr lang="lv-LV" sz="8000" dirty="0" smtClean="0">
                <a:latin typeface="+mj-lt"/>
              </a:rPr>
              <a:t>:</a:t>
            </a:r>
            <a:endParaRPr lang="lv-LV" sz="8000" dirty="0">
              <a:latin typeface="+mj-lt"/>
            </a:endParaRPr>
          </a:p>
          <a:p>
            <a:pPr marL="0" indent="0" algn="just">
              <a:lnSpc>
                <a:spcPct val="120000"/>
              </a:lnSpc>
            </a:pPr>
            <a:r>
              <a:rPr lang="lv-LV" sz="8000" b="1" i="1" dirty="0" smtClean="0">
                <a:latin typeface="+mj-lt"/>
              </a:rPr>
              <a:t> EBSCO </a:t>
            </a:r>
            <a:r>
              <a:rPr lang="en-GB" sz="8000" b="1" i="1" dirty="0" smtClean="0">
                <a:latin typeface="+mj-lt"/>
              </a:rPr>
              <a:t>eBook Academic Collection </a:t>
            </a:r>
            <a:r>
              <a:rPr lang="lv-LV" sz="8000" i="1" dirty="0" smtClean="0">
                <a:latin typeface="+mj-lt"/>
              </a:rPr>
              <a:t>– </a:t>
            </a:r>
            <a:r>
              <a:rPr lang="lv-LV" sz="8000" dirty="0" smtClean="0">
                <a:latin typeface="+mj-lt"/>
              </a:rPr>
              <a:t>78 000 </a:t>
            </a:r>
            <a:r>
              <a:rPr lang="en-GB" sz="8000" dirty="0" smtClean="0">
                <a:latin typeface="+mj-lt"/>
              </a:rPr>
              <a:t>e-book selection of multidisciplinary science</a:t>
            </a:r>
            <a:r>
              <a:rPr lang="lv-LV" sz="8000" dirty="0" smtClean="0">
                <a:latin typeface="+mj-lt"/>
              </a:rPr>
              <a:t>.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lv-LV" sz="4000" dirty="0" smtClean="0">
              <a:latin typeface="+mj-lt"/>
            </a:endParaRPr>
          </a:p>
          <a:p>
            <a:pPr marL="0" indent="0" algn="just">
              <a:lnSpc>
                <a:spcPct val="120000"/>
              </a:lnSpc>
            </a:pPr>
            <a:r>
              <a:rPr lang="lv-LV" sz="8000" b="1" i="1" dirty="0">
                <a:latin typeface="+mj-lt"/>
              </a:rPr>
              <a:t> </a:t>
            </a:r>
            <a:r>
              <a:rPr lang="en-GB" sz="8000" b="1" i="1" dirty="0" err="1" smtClean="0">
                <a:latin typeface="+mj-lt"/>
              </a:rPr>
              <a:t>Dawsonera</a:t>
            </a:r>
            <a:r>
              <a:rPr lang="lv-LV" sz="8000" b="1" i="1" dirty="0" smtClean="0">
                <a:latin typeface="+mj-lt"/>
              </a:rPr>
              <a:t> </a:t>
            </a:r>
            <a:r>
              <a:rPr lang="lv-LV" sz="8000" dirty="0">
                <a:latin typeface="+mj-lt"/>
              </a:rPr>
              <a:t>– </a:t>
            </a:r>
            <a:r>
              <a:rPr lang="en-US" sz="8000" dirty="0" smtClean="0">
                <a:latin typeface="+mj-lt"/>
              </a:rPr>
              <a:t>e-books platform for books purchased by </a:t>
            </a:r>
            <a:r>
              <a:rPr lang="lv-LV" sz="8000" dirty="0" smtClean="0">
                <a:latin typeface="+mj-lt"/>
              </a:rPr>
              <a:t>UL </a:t>
            </a:r>
            <a:r>
              <a:rPr lang="en-US" sz="8000" dirty="0" smtClean="0">
                <a:latin typeface="+mj-lt"/>
              </a:rPr>
              <a:t>library on various scientific fields.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lv-LV" sz="3200" dirty="0" smtClean="0">
              <a:solidFill>
                <a:srgbClr val="FF0000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lv-LV" sz="7200" u="sng" dirty="0" smtClean="0">
              <a:latin typeface="+mj-lt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lv-LV" sz="7200" u="sng" dirty="0" smtClean="0">
                <a:latin typeface="+mj-lt"/>
              </a:rPr>
              <a:t>B</a:t>
            </a:r>
            <a:r>
              <a:rPr lang="en-US" sz="7200" u="sng" dirty="0" err="1" smtClean="0">
                <a:latin typeface="+mj-lt"/>
              </a:rPr>
              <a:t>oth</a:t>
            </a:r>
            <a:r>
              <a:rPr lang="en-US" sz="7200" u="sng" dirty="0" smtClean="0">
                <a:latin typeface="+mj-lt"/>
              </a:rPr>
              <a:t> databases can </a:t>
            </a:r>
            <a:r>
              <a:rPr lang="lv-LV" sz="7200" u="sng" dirty="0" err="1" smtClean="0">
                <a:latin typeface="+mj-lt"/>
              </a:rPr>
              <a:t>be</a:t>
            </a:r>
            <a:r>
              <a:rPr lang="lv-LV" sz="7200" u="sng" dirty="0" smtClean="0">
                <a:latin typeface="+mj-lt"/>
              </a:rPr>
              <a:t> </a:t>
            </a:r>
            <a:r>
              <a:rPr lang="lv-LV" sz="7200" u="sng" dirty="0" err="1" smtClean="0">
                <a:latin typeface="+mj-lt"/>
              </a:rPr>
              <a:t>read-</a:t>
            </a:r>
            <a:r>
              <a:rPr lang="en-US" sz="7200" u="sng" dirty="0" smtClean="0">
                <a:latin typeface="+mj-lt"/>
              </a:rPr>
              <a:t>online, download, copy (</a:t>
            </a:r>
            <a:r>
              <a:rPr lang="en-US" sz="7200" u="sng" dirty="0" err="1" smtClean="0">
                <a:latin typeface="+mj-lt"/>
              </a:rPr>
              <a:t>Dawsonera</a:t>
            </a:r>
            <a:r>
              <a:rPr lang="en-US" sz="7200" u="sng" dirty="0" smtClean="0">
                <a:latin typeface="+mj-lt"/>
              </a:rPr>
              <a:t>) and send to e-mail (EBSCO)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lv-LV" sz="8000" u="sng" dirty="0">
              <a:latin typeface="+mj-lt"/>
            </a:endParaRPr>
          </a:p>
          <a:p>
            <a:pPr marL="0" indent="0" algn="just">
              <a:lnSpc>
                <a:spcPct val="160000"/>
              </a:lnSpc>
              <a:buNone/>
            </a:pPr>
            <a:endParaRPr lang="lv-LV" sz="1600" dirty="0">
              <a:solidFill>
                <a:srgbClr val="FF0000"/>
              </a:solidFill>
              <a:latin typeface="+mj-lt"/>
            </a:endParaRPr>
          </a:p>
          <a:p>
            <a:pPr marL="0" indent="0" algn="just">
              <a:lnSpc>
                <a:spcPct val="160000"/>
              </a:lnSpc>
              <a:buFont typeface="Wingdings" pitchFamily="2" charset="2"/>
              <a:buChar char="ü"/>
            </a:pPr>
            <a:r>
              <a:rPr lang="lv-LV" sz="6200" i="1" dirty="0" smtClean="0">
                <a:latin typeface="+mj-lt"/>
              </a:rPr>
              <a:t> </a:t>
            </a:r>
            <a:r>
              <a:rPr lang="en-US" sz="6200" i="1" dirty="0" smtClean="0">
                <a:latin typeface="+mj-lt"/>
              </a:rPr>
              <a:t>Databases may be accessed from any computer connected to internet by submitting LANET username and password.</a:t>
            </a:r>
            <a:endParaRPr lang="lv-LV" sz="6200" i="1" dirty="0">
              <a:latin typeface="+mj-lt"/>
            </a:endParaRPr>
          </a:p>
          <a:p>
            <a:pPr marL="0" indent="0">
              <a:buFont typeface="Wingdings" pitchFamily="2" charset="2"/>
              <a:buNone/>
            </a:pPr>
            <a:endParaRPr lang="lv-LV" i="1" dirty="0"/>
          </a:p>
          <a:p>
            <a:pPr marL="0" indent="0">
              <a:buFont typeface="Wingdings" pitchFamily="2" charset="2"/>
              <a:buNone/>
            </a:pPr>
            <a:endParaRPr lang="lv-LV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4</a:t>
            </a:fld>
            <a:endParaRPr lang="lv-LV" sz="1400" dirty="0"/>
          </a:p>
        </p:txBody>
      </p:sp>
      <p:pic>
        <p:nvPicPr>
          <p:cNvPr id="6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3400" b="1" i="1" dirty="0" err="1" smtClean="0"/>
              <a:t>Dawsonera</a:t>
            </a:r>
            <a:r>
              <a:rPr lang="en-GB" sz="3400" b="1" dirty="0" smtClean="0"/>
              <a:t> e-book accessibility</a:t>
            </a:r>
            <a:endParaRPr lang="lv-LV" sz="3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55576" y="1700808"/>
            <a:ext cx="7920880" cy="389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Arial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Arial" charset="0"/>
              <a:buChar char="•"/>
              <a:tabLst/>
              <a:defRPr/>
            </a:pP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Read Online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 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 with possibility </a:t>
            </a:r>
            <a:r>
              <a:rPr kumimoji="0" lang="lv-LV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print or copy 5% from books and to use different interactive possibilities (annotated text,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add a comment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etc.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r>
              <a:rPr kumimoji="0" lang="lv-LV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;</a:t>
            </a:r>
          </a:p>
          <a:p>
            <a:pPr marR="0" lvl="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tabLst/>
              <a:defRPr/>
            </a:pPr>
            <a:endParaRPr kumimoji="0" lang="lv-LV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90000"/>
              <a:buFont typeface="Arial" charset="0"/>
              <a:buChar char="•"/>
              <a:defRPr/>
            </a:pPr>
            <a:r>
              <a:rPr lang="lv-LV" sz="2000" b="1" i="1" kern="0" dirty="0" err="1" smtClean="0">
                <a:latin typeface="+mj-lt"/>
              </a:rPr>
              <a:t>Download</a:t>
            </a:r>
            <a:r>
              <a:rPr lang="lv-LV" sz="2000" kern="0" dirty="0">
                <a:latin typeface="+mj-lt"/>
              </a:rPr>
              <a:t> - </a:t>
            </a:r>
            <a:r>
              <a:rPr lang="en-GB" sz="2000" kern="0" dirty="0">
                <a:latin typeface="+mj-lt"/>
              </a:rPr>
              <a:t>PDF with book </a:t>
            </a:r>
            <a:r>
              <a:rPr lang="en-GB" sz="2000" kern="0" dirty="0" smtClean="0">
                <a:latin typeface="+mj-lt"/>
              </a:rPr>
              <a:t>access to one week</a:t>
            </a:r>
            <a:r>
              <a:rPr lang="en-GB" sz="2000" kern="0" dirty="0">
                <a:latin typeface="+mj-lt"/>
              </a:rPr>
              <a:t>, without</a:t>
            </a:r>
            <a:r>
              <a:rPr lang="lv-LV" sz="2000" kern="0" dirty="0">
                <a:latin typeface="+mj-lt"/>
              </a:rPr>
              <a:t> </a:t>
            </a:r>
            <a:r>
              <a:rPr lang="en-GB" sz="2000" kern="0" dirty="0">
                <a:latin typeface="+mj-lt"/>
              </a:rPr>
              <a:t>possibility copy</a:t>
            </a:r>
            <a:r>
              <a:rPr lang="lv-LV" sz="2000" kern="0" dirty="0">
                <a:latin typeface="+mj-lt"/>
              </a:rPr>
              <a:t> </a:t>
            </a:r>
            <a:r>
              <a:rPr lang="en-GB" sz="2000" kern="0" dirty="0">
                <a:latin typeface="+mj-lt"/>
              </a:rPr>
              <a:t>or </a:t>
            </a:r>
            <a:r>
              <a:rPr lang="en-GB" sz="2000" kern="0" dirty="0" smtClean="0">
                <a:latin typeface="+mj-lt"/>
              </a:rPr>
              <a:t>print</a:t>
            </a:r>
            <a:r>
              <a:rPr lang="lv-LV" sz="2000" kern="0" dirty="0" smtClean="0">
                <a:latin typeface="+mj-lt"/>
              </a:rPr>
              <a:t>.</a:t>
            </a:r>
            <a:endParaRPr lang="lv-LV" sz="2000" kern="0" dirty="0">
              <a:latin typeface="+mj-lt"/>
            </a:endParaRPr>
          </a:p>
          <a:p>
            <a:pPr marL="342900" marR="0" lvl="0" indent="-342900" algn="just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Arial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/>
              <a:t>4/15/2014</a:t>
            </a:r>
            <a:endParaRPr lang="lv-LV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5</a:t>
            </a:fld>
            <a:endParaRPr lang="lv-LV" sz="1400" dirty="0"/>
          </a:p>
        </p:txBody>
      </p:sp>
      <p:pic>
        <p:nvPicPr>
          <p:cNvPr id="7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sz="3400" b="1" dirty="0" smtClean="0"/>
              <a:t>Purchased </a:t>
            </a:r>
            <a:r>
              <a:rPr lang="en-GB" sz="3400" b="1" i="1" dirty="0" err="1" smtClean="0"/>
              <a:t>Dawsonera</a:t>
            </a:r>
            <a:r>
              <a:rPr lang="en-GB" sz="3400" b="1" dirty="0" smtClean="0"/>
              <a:t> e-books </a:t>
            </a:r>
            <a:endParaRPr lang="en-GB" sz="3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41853"/>
              </p:ext>
            </p:extLst>
          </p:nvPr>
        </p:nvGraphicFramePr>
        <p:xfrm>
          <a:off x="1571604" y="2571744"/>
          <a:ext cx="5616624" cy="1870934"/>
        </p:xfrm>
        <a:graphic>
          <a:graphicData uri="http://schemas.openxmlformats.org/drawingml/2006/table">
            <a:tbl>
              <a:tblPr/>
              <a:tblGrid>
                <a:gridCol w="1844265"/>
                <a:gridCol w="838302"/>
                <a:gridCol w="838302"/>
                <a:gridCol w="838302"/>
                <a:gridCol w="1257453"/>
              </a:tblGrid>
              <a:tr h="357189">
                <a:tc>
                  <a:txBody>
                    <a:bodyPr/>
                    <a:lstStyle/>
                    <a:p>
                      <a:pPr algn="l" fontAlgn="b"/>
                      <a:r>
                        <a:rPr lang="lv-LV" sz="14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2011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1" i="0" u="none" strike="noStrike" kern="1200" noProof="0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400" b="1" i="0" u="none" strike="noStrike" kern="1200" noProof="0" dirty="0" err="1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itles</a:t>
                      </a:r>
                      <a:endParaRPr lang="en-US" sz="1400" b="1" i="0" u="none" strike="noStrike" kern="1200" noProof="0" dirty="0" smtClean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8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Nature</a:t>
                      </a:r>
                      <a:r>
                        <a:rPr lang="en-GB" sz="1400" b="1" i="0" u="none" strike="noStrike" baseline="0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sciences</a:t>
                      </a:r>
                      <a:endParaRPr lang="en-GB" sz="1400" b="1" i="0" u="none" strike="noStrike" noProof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115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153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8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Social  sciences</a:t>
                      </a:r>
                      <a:endParaRPr lang="en-GB" sz="1400" b="1" i="0" u="none" strike="noStrike" noProof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318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1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Humanities sciences</a:t>
                      </a:r>
                      <a:endParaRPr lang="en-GB" sz="1400" b="1" i="0" u="none" strike="noStrike" noProof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9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Computing science</a:t>
                      </a:r>
                      <a:r>
                        <a:rPr lang="lv-LV" sz="1400" b="1" i="0" u="none" strike="noStrike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GB" sz="1400" b="1" i="0" u="none" strike="noStrike" noProof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814"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  <a:r>
                        <a:rPr lang="lv-LV" sz="15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: </a:t>
                      </a:r>
                      <a:endParaRPr lang="lv-LV" sz="15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77</a:t>
                      </a:r>
                      <a:endParaRPr lang="lv-LV" sz="15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368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533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6</a:t>
            </a:fld>
            <a:endParaRPr lang="lv-LV" sz="1400" dirty="0"/>
          </a:p>
        </p:txBody>
      </p:sp>
      <p:pic>
        <p:nvPicPr>
          <p:cNvPr id="8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US" sz="3400" b="1" dirty="0"/>
              <a:t>Our activities </a:t>
            </a:r>
            <a:r>
              <a:rPr lang="lv-LV" sz="3400" b="1" dirty="0" smtClean="0"/>
              <a:t>in </a:t>
            </a:r>
            <a:r>
              <a:rPr lang="en-US" sz="3400" b="1" dirty="0" smtClean="0"/>
              <a:t>popularization</a:t>
            </a:r>
            <a:r>
              <a:rPr lang="lv-LV" sz="3400" b="1" dirty="0" smtClean="0"/>
              <a:t> </a:t>
            </a:r>
            <a:br>
              <a:rPr lang="lv-LV" sz="3400" b="1" dirty="0" smtClean="0"/>
            </a:br>
            <a:r>
              <a:rPr lang="en-US" sz="3400" b="1" dirty="0" smtClean="0"/>
              <a:t>of e-books </a:t>
            </a:r>
            <a:endParaRPr lang="lv-LV" sz="3400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857224" y="2143116"/>
            <a:ext cx="7286676" cy="3071834"/>
          </a:xfrm>
        </p:spPr>
        <p:txBody>
          <a:bodyPr/>
          <a:lstStyle/>
          <a:p>
            <a:pPr algn="just"/>
            <a:r>
              <a:rPr lang="en-GB" sz="2000" dirty="0" smtClean="0">
                <a:latin typeface="+mj-lt"/>
              </a:rPr>
              <a:t>Consulting about e-resources: databases, e-journal and e-books</a:t>
            </a:r>
            <a:r>
              <a:rPr lang="lv-LV" sz="2000" dirty="0" smtClean="0">
                <a:latin typeface="+mj-lt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endParaRPr lang="lv-LV" sz="800" dirty="0" smtClean="0">
              <a:latin typeface="+mj-lt"/>
            </a:endParaRPr>
          </a:p>
          <a:p>
            <a:pPr algn="just"/>
            <a:r>
              <a:rPr lang="lv-LV" sz="2000" dirty="0" smtClean="0">
                <a:solidFill>
                  <a:schemeClr val="bg2"/>
                </a:solidFill>
                <a:latin typeface="+mj-lt"/>
              </a:rPr>
              <a:t>List </a:t>
            </a:r>
            <a:r>
              <a:rPr lang="en-US" sz="2000" dirty="0" smtClean="0">
                <a:solidFill>
                  <a:schemeClr val="bg2"/>
                </a:solidFill>
                <a:latin typeface="+mj-lt"/>
              </a:rPr>
              <a:t>of </a:t>
            </a:r>
            <a:r>
              <a:rPr lang="en-GB" sz="2000" dirty="0" smtClean="0">
                <a:latin typeface="+mj-lt"/>
              </a:rPr>
              <a:t>purchased</a:t>
            </a:r>
            <a:r>
              <a:rPr lang="lv-LV" sz="2000" dirty="0">
                <a:latin typeface="+mj-lt"/>
              </a:rPr>
              <a:t> </a:t>
            </a:r>
            <a:r>
              <a:rPr lang="en-GB" sz="2000" dirty="0" smtClean="0">
                <a:latin typeface="+mj-lt"/>
              </a:rPr>
              <a:t>e-books </a:t>
            </a:r>
            <a:r>
              <a:rPr lang="lv-LV" sz="2000" dirty="0" smtClean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all sciences</a:t>
            </a:r>
            <a:r>
              <a:rPr lang="lv-LV" sz="2000" dirty="0" smtClean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is available</a:t>
            </a:r>
            <a:r>
              <a:rPr lang="lv-LV" sz="2000" dirty="0" smtClean="0">
                <a:latin typeface="+mj-lt"/>
              </a:rPr>
              <a:t> i</a:t>
            </a:r>
            <a:r>
              <a:rPr lang="en-US" sz="2000" dirty="0" smtClean="0">
                <a:latin typeface="+mj-lt"/>
              </a:rPr>
              <a:t>n</a:t>
            </a:r>
            <a:r>
              <a:rPr lang="lv-LV" sz="2000" dirty="0" smtClean="0">
                <a:latin typeface="+mj-lt"/>
              </a:rPr>
              <a:t> UL </a:t>
            </a:r>
            <a:r>
              <a:rPr lang="en-GB" sz="2000" dirty="0" smtClean="0">
                <a:latin typeface="+mj-lt"/>
              </a:rPr>
              <a:t>portal</a:t>
            </a:r>
            <a:r>
              <a:rPr lang="lv-LV" sz="2000" dirty="0" smtClean="0">
                <a:latin typeface="+mj-lt"/>
              </a:rPr>
              <a:t>;</a:t>
            </a:r>
          </a:p>
          <a:p>
            <a:pPr algn="just">
              <a:lnSpc>
                <a:spcPct val="150000"/>
              </a:lnSpc>
              <a:buNone/>
            </a:pPr>
            <a:endParaRPr lang="lv-LV" sz="800" dirty="0">
              <a:latin typeface="+mj-lt"/>
            </a:endParaRPr>
          </a:p>
          <a:p>
            <a:pPr algn="just"/>
            <a:r>
              <a:rPr lang="en-GB" sz="2000" dirty="0" smtClean="0">
                <a:latin typeface="+mj-lt"/>
              </a:rPr>
              <a:t>Database training</a:t>
            </a:r>
            <a:r>
              <a:rPr lang="lv-LV" sz="2000" dirty="0" smtClean="0">
                <a:latin typeface="+mj-lt"/>
              </a:rPr>
              <a:t> -</a:t>
            </a:r>
            <a:r>
              <a:rPr lang="en-GB" sz="2000" dirty="0" smtClean="0">
                <a:latin typeface="+mj-lt"/>
              </a:rPr>
              <a:t> where librarian</a:t>
            </a:r>
            <a:r>
              <a:rPr lang="lv-LV" sz="2000" dirty="0" smtClean="0">
                <a:latin typeface="+mj-lt"/>
              </a:rPr>
              <a:t>s</a:t>
            </a:r>
            <a:r>
              <a:rPr lang="en-GB" sz="2000" dirty="0" smtClean="0">
                <a:latin typeface="+mj-lt"/>
              </a:rPr>
              <a:t> inform </a:t>
            </a:r>
            <a:r>
              <a:rPr lang="en-US" sz="2000" dirty="0" smtClean="0">
                <a:latin typeface="+mj-lt"/>
              </a:rPr>
              <a:t>users</a:t>
            </a:r>
            <a:r>
              <a:rPr lang="lv-LV" sz="2000" dirty="0" smtClean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how </a:t>
            </a:r>
            <a:r>
              <a:rPr lang="lv-LV" sz="2000" dirty="0" smtClean="0">
                <a:latin typeface="+mj-lt"/>
              </a:rPr>
              <a:t>to </a:t>
            </a:r>
            <a:r>
              <a:rPr lang="en-US" sz="2000" dirty="0" smtClean="0">
                <a:latin typeface="+mj-lt"/>
              </a:rPr>
              <a:t>find</a:t>
            </a:r>
            <a:r>
              <a:rPr lang="en-GB" sz="2000" dirty="0" smtClean="0">
                <a:latin typeface="+mj-lt"/>
              </a:rPr>
              <a:t> information</a:t>
            </a:r>
            <a:r>
              <a:rPr lang="lv-LV" sz="2000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in all databases</a:t>
            </a:r>
            <a:r>
              <a:rPr lang="lv-LV" sz="2000" dirty="0" smtClean="0">
                <a:latin typeface="+mj-lt"/>
              </a:rPr>
              <a:t> (</a:t>
            </a:r>
            <a:r>
              <a:rPr lang="en-US" sz="2000" dirty="0" smtClean="0">
                <a:latin typeface="+mj-lt"/>
              </a:rPr>
              <a:t>including</a:t>
            </a:r>
            <a:r>
              <a:rPr lang="lv-LV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specially</a:t>
            </a:r>
            <a:r>
              <a:rPr lang="lv-LV" sz="2000" dirty="0" smtClean="0">
                <a:latin typeface="+mj-lt"/>
              </a:rPr>
              <a:t> information </a:t>
            </a:r>
            <a:r>
              <a:rPr lang="en-GB" sz="2000" dirty="0" smtClean="0">
                <a:latin typeface="+mj-lt"/>
              </a:rPr>
              <a:t>about </a:t>
            </a:r>
            <a:r>
              <a:rPr lang="en-GB" sz="2000" i="1" dirty="0" err="1" smtClean="0">
                <a:latin typeface="+mj-lt"/>
              </a:rPr>
              <a:t>Dawsonera</a:t>
            </a:r>
            <a:r>
              <a:rPr lang="en-GB" sz="2000" i="1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purchased </a:t>
            </a:r>
            <a:r>
              <a:rPr lang="en-GB" sz="2000" dirty="0" smtClean="0">
                <a:latin typeface="+mj-lt"/>
              </a:rPr>
              <a:t>e-books</a:t>
            </a:r>
            <a:r>
              <a:rPr lang="lv-LV" sz="2000" dirty="0" smtClean="0">
                <a:latin typeface="+mj-lt"/>
              </a:rPr>
              <a:t>).</a:t>
            </a:r>
            <a:endParaRPr lang="lv-LV" sz="2000" dirty="0">
              <a:latin typeface="+mj-lt"/>
            </a:endParaRPr>
          </a:p>
          <a:p>
            <a:pPr marL="0" indent="0">
              <a:buNone/>
            </a:pPr>
            <a:endParaRPr lang="lv-LV" dirty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u="sng" dirty="0"/>
          </a:p>
          <a:p>
            <a:pPr>
              <a:buNone/>
            </a:pP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7</a:t>
            </a:fld>
            <a:endParaRPr lang="lv-LV" sz="1400" dirty="0"/>
          </a:p>
        </p:txBody>
      </p:sp>
      <p:pic>
        <p:nvPicPr>
          <p:cNvPr id="6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8</a:t>
            </a:fld>
            <a:endParaRPr lang="lv-LV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400" b="1" dirty="0">
                <a:latin typeface="+mj-lt"/>
              </a:rPr>
              <a:t>Usage of </a:t>
            </a:r>
            <a:r>
              <a:rPr lang="en-US" sz="3400" b="1" dirty="0" smtClean="0">
                <a:latin typeface="+mj-lt"/>
              </a:rPr>
              <a:t>purchased</a:t>
            </a:r>
            <a:r>
              <a:rPr lang="lv-LV" sz="3400" b="1" dirty="0" smtClean="0">
                <a:latin typeface="+mj-lt"/>
              </a:rPr>
              <a:t> </a:t>
            </a:r>
            <a:r>
              <a:rPr lang="en-US" sz="3400" b="1" i="1" dirty="0" err="1" smtClean="0">
                <a:latin typeface="+mj-lt"/>
              </a:rPr>
              <a:t>Dawsonera</a:t>
            </a:r>
            <a:r>
              <a:rPr lang="en-US" sz="3400" b="1" dirty="0" smtClean="0">
                <a:latin typeface="+mj-lt"/>
              </a:rPr>
              <a:t> </a:t>
            </a:r>
            <a:endParaRPr lang="lv-LV" sz="3400" b="1" dirty="0" smtClean="0">
              <a:latin typeface="+mj-lt"/>
            </a:endParaRPr>
          </a:p>
          <a:p>
            <a:r>
              <a:rPr lang="en-US" sz="3400" b="1" dirty="0" smtClean="0">
                <a:latin typeface="+mj-lt"/>
              </a:rPr>
              <a:t>e-books</a:t>
            </a:r>
            <a:endParaRPr lang="lv-LV" sz="3600" dirty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392766"/>
              </p:ext>
            </p:extLst>
          </p:nvPr>
        </p:nvGraphicFramePr>
        <p:xfrm>
          <a:off x="1331640" y="2348880"/>
          <a:ext cx="6348412" cy="1972863"/>
        </p:xfrm>
        <a:graphic>
          <a:graphicData uri="http://schemas.openxmlformats.org/drawingml/2006/table">
            <a:tbl>
              <a:tblPr/>
              <a:tblGrid>
                <a:gridCol w="1739900"/>
                <a:gridCol w="780380"/>
                <a:gridCol w="1451868"/>
                <a:gridCol w="1162472"/>
                <a:gridCol w="1213792"/>
              </a:tblGrid>
              <a:tr h="716337">
                <a:tc>
                  <a:txBody>
                    <a:bodyPr/>
                    <a:lstStyle/>
                    <a:p>
                      <a:pPr algn="l" rtl="0" fontAlgn="b"/>
                      <a:r>
                        <a:rPr lang="lv-LV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Titles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Usage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Average</a:t>
                      </a:r>
                      <a:r>
                        <a:rPr lang="lv-LV" sz="14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u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sage </a:t>
                      </a:r>
                      <a:endParaRPr lang="lv-LV" sz="14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 fontAlgn="b"/>
                      <a:r>
                        <a:rPr lang="en-US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of 1 title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Number of </a:t>
                      </a:r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students  </a:t>
                      </a:r>
                    </a:p>
                    <a:p>
                      <a:pPr algn="ctr" rtl="0" fontAlgn="b"/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(</a:t>
                      </a:r>
                      <a:r>
                        <a:rPr lang="en-US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in</a:t>
                      </a:r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1/10/2013)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0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Nature</a:t>
                      </a:r>
                      <a:r>
                        <a:rPr lang="en-GB" sz="1400" b="1" i="0" u="none" strike="noStrike" baseline="0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sciences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153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1598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~ 10</a:t>
                      </a:r>
                      <a:endParaRPr lang="lv-LV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3256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0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Social  sciences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lv-LV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318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lv-LV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2502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~ 8</a:t>
                      </a:r>
                      <a:endParaRPr lang="lv-LV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7284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60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Humanit</a:t>
                      </a:r>
                      <a:r>
                        <a:rPr lang="lv-LV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ies</a:t>
                      </a:r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sciences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711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~ 31</a:t>
                      </a:r>
                      <a:endParaRPr lang="lv-LV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2298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5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Computing science</a:t>
                      </a:r>
                      <a:r>
                        <a:rPr lang="lv-LV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39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430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~ 11</a:t>
                      </a:r>
                      <a:endParaRPr lang="lv-LV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850</a:t>
                      </a: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51"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Total</a:t>
                      </a:r>
                      <a:r>
                        <a:rPr lang="lv-LV" sz="15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:</a:t>
                      </a:r>
                      <a:endParaRPr lang="en-GB" sz="15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533</a:t>
                      </a:r>
                      <a:endParaRPr lang="lv-LV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5241</a:t>
                      </a:r>
                      <a:endParaRPr lang="lv-LV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lv-LV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13688</a:t>
                      </a:r>
                      <a:endParaRPr lang="lv-LV" sz="15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896" marR="7896" marT="78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099193"/>
              </p:ext>
            </p:extLst>
          </p:nvPr>
        </p:nvGraphicFramePr>
        <p:xfrm>
          <a:off x="2123728" y="2492896"/>
          <a:ext cx="4680520" cy="1728191"/>
        </p:xfrm>
        <a:graphic>
          <a:graphicData uri="http://schemas.openxmlformats.org/drawingml/2006/table">
            <a:tbl>
              <a:tblPr/>
              <a:tblGrid>
                <a:gridCol w="1584176"/>
                <a:gridCol w="1584176"/>
                <a:gridCol w="1512168"/>
              </a:tblGrid>
              <a:tr h="295564">
                <a:tc>
                  <a:txBody>
                    <a:bodyPr/>
                    <a:lstStyle/>
                    <a:p>
                      <a:pPr algn="l" fontAlgn="b"/>
                      <a:r>
                        <a:rPr lang="lv-LV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Purchased</a:t>
                      </a:r>
                      <a:r>
                        <a:rPr lang="lv-LV" sz="14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t</a:t>
                      </a:r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itles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Unused</a:t>
                      </a:r>
                      <a:r>
                        <a:rPr lang="lv-LV" sz="14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titles</a:t>
                      </a:r>
                      <a:r>
                        <a:rPr lang="lv-LV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9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Nature</a:t>
                      </a:r>
                      <a:r>
                        <a:rPr lang="en-GB" sz="1400" b="1" i="0" u="none" strike="noStrike" baseline="0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sciences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Social  sciences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Humanities sciences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Computing science</a:t>
                      </a:r>
                      <a:r>
                        <a:rPr lang="lv-LV" sz="1400" b="1" i="0" u="none" strike="noStrike" noProof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</a:t>
                      </a:r>
                      <a:endParaRPr lang="en-GB" sz="1400" b="1" i="0" u="none" strike="noStrike" noProof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lv-LV" sz="1500" b="1" i="0" u="none" strike="noStrike" kern="1200" dirty="0" err="1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Total</a:t>
                      </a:r>
                      <a:r>
                        <a:rPr lang="lv-LV" sz="15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: </a:t>
                      </a:r>
                      <a:endParaRPr lang="lv-LV" sz="15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533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smtClean="0">
                <a:latin typeface="+mj-lt"/>
              </a:rPr>
              <a:t>4/15/2014</a:t>
            </a:r>
            <a:endParaRPr lang="lv-LV" sz="1400" dirty="0">
              <a:latin typeface="+mj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6F6C-941D-4C96-AEB1-697BFF69A436}" type="slidenum">
              <a:rPr lang="lv-LV" sz="1400" smtClean="0"/>
              <a:pPr/>
              <a:t>9</a:t>
            </a:fld>
            <a:endParaRPr lang="lv-LV" sz="14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400" b="1" dirty="0">
                <a:latin typeface="+mj-lt"/>
              </a:rPr>
              <a:t>Usage of purchased </a:t>
            </a:r>
            <a:r>
              <a:rPr lang="en-US" sz="3400" b="1" i="1" dirty="0" err="1" smtClean="0">
                <a:latin typeface="+mj-lt"/>
              </a:rPr>
              <a:t>Dawsonera</a:t>
            </a:r>
            <a:r>
              <a:rPr lang="en-US" sz="3400" b="1" dirty="0" smtClean="0">
                <a:latin typeface="+mj-lt"/>
              </a:rPr>
              <a:t> </a:t>
            </a:r>
            <a:endParaRPr lang="lv-LV" sz="3400" b="1" dirty="0" smtClean="0">
              <a:latin typeface="+mj-lt"/>
            </a:endParaRPr>
          </a:p>
          <a:p>
            <a:r>
              <a:rPr lang="en-US" sz="3400" b="1" dirty="0" smtClean="0">
                <a:latin typeface="+mj-lt"/>
              </a:rPr>
              <a:t>e-books</a:t>
            </a:r>
            <a:endParaRPr lang="lv-LV" sz="3600" dirty="0">
              <a:latin typeface="+mj-lt"/>
            </a:endParaRPr>
          </a:p>
        </p:txBody>
      </p:sp>
      <p:pic>
        <p:nvPicPr>
          <p:cNvPr id="7" name="Picture 2" descr="C:\Users\biblioteka\Desktop\KIAD\LU logo\LU_95_logo_caurspīdī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7623"/>
            <a:ext cx="1656184" cy="107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3336</TotalTime>
  <Words>553</Words>
  <Application>Microsoft Office PowerPoint</Application>
  <PresentationFormat>Slaidrāde ekrānā (4:3)</PresentationFormat>
  <Paragraphs>184</Paragraphs>
  <Slides>13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13</vt:i4>
      </vt:variant>
    </vt:vector>
  </HeadingPairs>
  <TitlesOfParts>
    <vt:vector size="14" baseType="lpstr">
      <vt:lpstr>Layers</vt:lpstr>
      <vt:lpstr>E-book on the library shelf:  access and usage in the  research process</vt:lpstr>
      <vt:lpstr> Advantages and disadvantages  of e-book</vt:lpstr>
      <vt:lpstr>Informational support  (print and electronic books)</vt:lpstr>
      <vt:lpstr>E-book access of Library UL</vt:lpstr>
      <vt:lpstr>Dawsonera e-book accessibility</vt:lpstr>
      <vt:lpstr>Purchased Dawsonera e-books </vt:lpstr>
      <vt:lpstr>Our activities in popularization  of e-books </vt:lpstr>
      <vt:lpstr>PowerPoint prezentācija</vt:lpstr>
      <vt:lpstr>PowerPoint prezentācija</vt:lpstr>
      <vt:lpstr>Question</vt:lpstr>
      <vt:lpstr>Recommendations</vt:lpstr>
      <vt:lpstr>Information resources:</vt:lpstr>
      <vt:lpstr>Thank you for your attention!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E-grāmata bibliotēkas plauktā</dc:title>
  <dc:creator>Lienux</dc:creator>
  <cp:lastModifiedBy>biblioteka</cp:lastModifiedBy>
  <cp:revision>350</cp:revision>
  <cp:lastPrinted>2014-04-14T10:41:53Z</cp:lastPrinted>
  <dcterms:created xsi:type="dcterms:W3CDTF">2007-03-09T10:08:49Z</dcterms:created>
  <dcterms:modified xsi:type="dcterms:W3CDTF">2014-05-06T07:20:17Z</dcterms:modified>
</cp:coreProperties>
</file>