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82" r:id="rId4"/>
    <p:sldId id="258" r:id="rId5"/>
    <p:sldId id="259" r:id="rId6"/>
    <p:sldId id="276" r:id="rId7"/>
    <p:sldId id="280" r:id="rId8"/>
    <p:sldId id="278" r:id="rId9"/>
    <p:sldId id="279" r:id="rId10"/>
    <p:sldId id="277" r:id="rId11"/>
    <p:sldId id="283" r:id="rId12"/>
    <p:sldId id="281" r:id="rId13"/>
    <p:sldId id="270" r:id="rId14"/>
    <p:sldId id="271" r:id="rId15"/>
    <p:sldId id="273" r:id="rId16"/>
    <p:sldId id="272" r:id="rId17"/>
    <p:sldId id="265" r:id="rId18"/>
    <p:sldId id="260" r:id="rId19"/>
    <p:sldId id="266" r:id="rId20"/>
    <p:sldId id="261" r:id="rId21"/>
    <p:sldId id="28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8" autoAdjust="0"/>
    <p:restoredTop sz="94660"/>
  </p:normalViewPr>
  <p:slideViewPr>
    <p:cSldViewPr snapToGrid="0">
      <p:cViewPr varScale="1">
        <p:scale>
          <a:sx n="68" d="100"/>
          <a:sy n="68" d="100"/>
        </p:scale>
        <p:origin x="96" y="636"/>
      </p:cViewPr>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BF2EB2-7002-4D52-81FF-3E304B33F37E}"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4075340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BF2EB2-7002-4D52-81FF-3E304B33F37E}"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37440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BF2EB2-7002-4D52-81FF-3E304B33F37E}"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2051532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BF2EB2-7002-4D52-81FF-3E304B33F37E}"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96385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BF2EB2-7002-4D52-81FF-3E304B33F37E}"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1104884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BF2EB2-7002-4D52-81FF-3E304B33F37E}" type="datetimeFigureOut">
              <a:rPr lang="en-US" smtClean="0"/>
              <a:t>2/20/2016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2348806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BF2EB2-7002-4D52-81FF-3E304B33F37E}" type="datetimeFigureOut">
              <a:rPr lang="en-US" smtClean="0"/>
              <a:t>2/20/2016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3827815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BF2EB2-7002-4D52-81FF-3E304B33F37E}" type="datetimeFigureOut">
              <a:rPr lang="en-US" smtClean="0"/>
              <a:t>2/20/2016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758322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BF2EB2-7002-4D52-81FF-3E304B33F37E}" type="datetimeFigureOut">
              <a:rPr lang="en-US" smtClean="0"/>
              <a:t>2/20/2016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3311729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BF2EB2-7002-4D52-81FF-3E304B33F37E}" type="datetimeFigureOut">
              <a:rPr lang="en-US" smtClean="0"/>
              <a:t>2/20/2016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2234666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BF2EB2-7002-4D52-81FF-3E304B33F37E}" type="datetimeFigureOut">
              <a:rPr lang="en-US" smtClean="0"/>
              <a:t>2/20/2016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87DAC-C674-4CEC-AD34-B16E2A56B90A}" type="slidenum">
              <a:rPr lang="en-US" smtClean="0"/>
              <a:t>‹#›</a:t>
            </a:fld>
            <a:endParaRPr lang="en-US"/>
          </a:p>
        </p:txBody>
      </p:sp>
    </p:spTree>
    <p:extLst>
      <p:ext uri="{BB962C8B-B14F-4D97-AF65-F5344CB8AC3E}">
        <p14:creationId xmlns:p14="http://schemas.microsoft.com/office/powerpoint/2010/main" val="3220109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2EB2-7002-4D52-81FF-3E304B33F37E}" type="datetimeFigureOut">
              <a:rPr lang="en-US" smtClean="0"/>
              <a:t>2/20/2016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987DAC-C674-4CEC-AD34-B16E2A56B90A}" type="slidenum">
              <a:rPr lang="en-US" smtClean="0"/>
              <a:t>‹#›</a:t>
            </a:fld>
            <a:endParaRPr lang="en-US"/>
          </a:p>
        </p:txBody>
      </p:sp>
    </p:spTree>
    <p:extLst>
      <p:ext uri="{BB962C8B-B14F-4D97-AF65-F5344CB8AC3E}">
        <p14:creationId xmlns:p14="http://schemas.microsoft.com/office/powerpoint/2010/main" val="4125548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amazon.com/Annibale-Fantoli/e/B001HPL8ZI/ref=dp_byline_cont_book_1" TargetMode="External"/><Relationship Id="rId2" Type="http://schemas.openxmlformats.org/officeDocument/2006/relationships/hyperlink" Target="http://www.icmc.usp.br/~andcarva/Il_Saggiatore.pdf" TargetMode="External"/><Relationship Id="rId1" Type="http://schemas.openxmlformats.org/officeDocument/2006/relationships/slideLayout" Target="../slideLayouts/slideLayout2.xml"/><Relationship Id="rId5" Type="http://schemas.openxmlformats.org/officeDocument/2006/relationships/hyperlink" Target="http://scireprints.lu.lv/227/1/Life.Mathematics.pdf" TargetMode="External"/><Relationship Id="rId4" Type="http://schemas.openxmlformats.org/officeDocument/2006/relationships/hyperlink" Target="http://www.maths.ed.ac.uk/~aar/papers/wigner.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dspace-roma3.caspur.it/bitstream/2307/3878/1/The%20concept%20of%20interaction_crossovers%20among%20biology_logic%20and%20philosophy.pdf" TargetMode="External"/><Relationship Id="rId2" Type="http://schemas.openxmlformats.org/officeDocument/2006/relationships/hyperlink" Target="https://books.google.lv/books?hl=en&amp;lr=&amp;id=cYnwCgAAQBAJ&amp;oi=fnd&amp;pg=PP1&amp;ots=U6pJVeYbI5&amp;sig=YAkqRmBJydbcMtnC8dq8qsR5P-o&amp;redir_esc=y#v=onepage&amp;q&amp;f=fals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dspace.lu.lv/dspace/handle/7/1307"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maths.ed.ac.uk/~aar/papers/wigner.pdf"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cireprints.lu.lv/227/1/Life.Mathematics.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ireprints.lu.lv/view/creators/" TargetMode="External"/><Relationship Id="rId2" Type="http://schemas.openxmlformats.org/officeDocument/2006/relationships/hyperlink" Target="http://scireprints.lu.lv/15/" TargetMode="External"/><Relationship Id="rId1" Type="http://schemas.openxmlformats.org/officeDocument/2006/relationships/slideLayout" Target="../slideLayouts/slideLayout2.xml"/><Relationship Id="rId5" Type="http://schemas.openxmlformats.org/officeDocument/2006/relationships/image" Target="../media/image3.wmf"/><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Daba</a:t>
            </a:r>
            <a:r>
              <a:rPr lang="en-US" dirty="0"/>
              <a:t>, </a:t>
            </a:r>
            <a:r>
              <a:rPr lang="en-US" dirty="0" err="1"/>
              <a:t>valoda</a:t>
            </a:r>
            <a:r>
              <a:rPr lang="en-US" dirty="0"/>
              <a:t>, </a:t>
            </a:r>
            <a:r>
              <a:rPr lang="en-US" dirty="0" err="1"/>
              <a:t>matemātika</a:t>
            </a:r>
            <a:r>
              <a:rPr lang="en-US" dirty="0"/>
              <a:t>, </a:t>
            </a:r>
            <a:r>
              <a:rPr lang="en-US" dirty="0" err="1"/>
              <a:t>Dievs</a:t>
            </a:r>
            <a:endParaRPr lang="en-US" dirty="0"/>
          </a:p>
        </p:txBody>
      </p:sp>
      <p:sp>
        <p:nvSpPr>
          <p:cNvPr id="3" name="Subtitle 2"/>
          <p:cNvSpPr>
            <a:spLocks noGrp="1"/>
          </p:cNvSpPr>
          <p:nvPr>
            <p:ph type="subTitle" idx="1"/>
          </p:nvPr>
        </p:nvSpPr>
        <p:spPr/>
        <p:txBody>
          <a:bodyPr>
            <a:normAutofit fontScale="77500" lnSpcReduction="20000"/>
          </a:bodyPr>
          <a:lstStyle/>
          <a:p>
            <a:r>
              <a:rPr lang="lv-LV" dirty="0" smtClean="0"/>
              <a:t>Dainis Zeps</a:t>
            </a:r>
          </a:p>
          <a:p>
            <a:r>
              <a:rPr lang="lv-LV" dirty="0" smtClean="0"/>
              <a:t>Latvijas unviersitātes 74, konference</a:t>
            </a:r>
          </a:p>
          <a:p>
            <a:r>
              <a:rPr lang="lv-LV" dirty="0" smtClean="0"/>
              <a:t> </a:t>
            </a:r>
            <a:r>
              <a:rPr lang="lv-LV" b="1" dirty="0"/>
              <a:t>Sekcijas sēde "Zinātnes un reliģijas dialogs"</a:t>
            </a:r>
            <a:r>
              <a:rPr lang="lv-LV" dirty="0"/>
              <a:t> </a:t>
            </a:r>
            <a:endParaRPr lang="lv-LV" dirty="0" smtClean="0"/>
          </a:p>
          <a:p>
            <a:r>
              <a:rPr lang="lv-LV" dirty="0" smtClean="0"/>
              <a:t>2016., 12. februāris, 11:30</a:t>
            </a:r>
          </a:p>
          <a:p>
            <a:r>
              <a:rPr lang="lv-LV" dirty="0" smtClean="0"/>
              <a:t>Teoloģijas fakultāte, 161. telpa</a:t>
            </a:r>
            <a:endParaRPr lang="en-US" dirty="0"/>
          </a:p>
        </p:txBody>
      </p:sp>
    </p:spTree>
    <p:extLst>
      <p:ext uri="{BB962C8B-B14F-4D97-AF65-F5344CB8AC3E}">
        <p14:creationId xmlns:p14="http://schemas.microsoft.com/office/powerpoint/2010/main" val="7854744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9729"/>
            <a:ext cx="10515600" cy="902208"/>
          </a:xfrm>
        </p:spPr>
        <p:txBody>
          <a:bodyPr>
            <a:normAutofit/>
          </a:bodyPr>
          <a:lstStyle/>
          <a:p>
            <a:r>
              <a:rPr lang="lv-LV" dirty="0" smtClean="0"/>
              <a:t>Ko var uzbūvēt, modelēt?</a:t>
            </a:r>
            <a:endParaRPr lang="en-US" dirty="0"/>
          </a:p>
        </p:txBody>
      </p:sp>
      <p:sp>
        <p:nvSpPr>
          <p:cNvPr id="3" name="Content Placeholder 2"/>
          <p:cNvSpPr>
            <a:spLocks noGrp="1"/>
          </p:cNvSpPr>
          <p:nvPr>
            <p:ph idx="1"/>
          </p:nvPr>
        </p:nvSpPr>
        <p:spPr>
          <a:xfrm>
            <a:off x="838200" y="926592"/>
            <a:ext cx="10515600" cy="5766816"/>
          </a:xfrm>
        </p:spPr>
        <p:txBody>
          <a:bodyPr>
            <a:normAutofit fontScale="77500" lnSpcReduction="20000"/>
          </a:bodyPr>
          <a:lstStyle/>
          <a:p>
            <a:r>
              <a:rPr lang="lv-LV" dirty="0" smtClean="0"/>
              <a:t>Ko var uzbūvēt? </a:t>
            </a:r>
          </a:p>
          <a:p>
            <a:r>
              <a:rPr lang="lv-LV" dirty="0" smtClean="0"/>
              <a:t> </a:t>
            </a:r>
            <a:r>
              <a:rPr lang="lv-LV" dirty="0" smtClean="0">
                <a:latin typeface="GraecaII" panose="00000400000000000000" pitchFamily="2" charset="0"/>
              </a:rPr>
              <a:t>(</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lv-LV" dirty="0">
                <a:latin typeface="GraecaII" panose="00000400000000000000" pitchFamily="2" charset="0"/>
              </a:rPr>
              <a:t>a, f</a:t>
            </a:r>
            <a:r>
              <a:rPr lang="lv-LV" dirty="0" smtClean="0">
                <a:latin typeface="GraecaII" panose="00000400000000000000" pitchFamily="2" charset="0"/>
              </a:rPr>
              <a:t>) </a:t>
            </a:r>
            <a:r>
              <a:rPr lang="lv-LV" dirty="0" smtClean="0"/>
              <a:t>un</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 </a:t>
            </a:r>
            <a:r>
              <a:rPr lang="el-GR" dirty="0">
                <a:latin typeface="Times New Roman" panose="02020603050405020304" pitchFamily="18" charset="0"/>
                <a:cs typeface="Times New Roman" panose="02020603050405020304" pitchFamily="18" charset="0"/>
              </a:rPr>
              <a:t>ϕ</a:t>
            </a:r>
            <a:r>
              <a:rPr lang="lv-LV" dirty="0" smtClean="0">
                <a:latin typeface="GraecaII" panose="00000400000000000000" pitchFamily="2" charset="0"/>
              </a:rPr>
              <a:t>), </a:t>
            </a:r>
            <a:r>
              <a:rPr lang="el-GR" dirty="0" smtClean="0">
                <a:latin typeface="Times New Roman" panose="02020603050405020304" pitchFamily="18" charset="0"/>
                <a:cs typeface="Times New Roman" panose="02020603050405020304" pitchFamily="18" charset="0"/>
              </a:rPr>
              <a:t>Δ</a:t>
            </a:r>
            <a:endParaRPr lang="lv-LV" dirty="0" smtClean="0">
              <a:latin typeface="GraecaII" panose="00000400000000000000" pitchFamily="2" charset="0"/>
            </a:endParaRPr>
          </a:p>
          <a:p>
            <a:pPr lvl="1"/>
            <a:r>
              <a:rPr lang="lv-LV" dirty="0"/>
              <a:t>Ar šo būtu </a:t>
            </a:r>
            <a:r>
              <a:rPr lang="lv-LV" dirty="0" smtClean="0"/>
              <a:t>jāsāk zinātnei, ja tā atkāptos atpakaļ savos iedomājamos pirmsākumos, pirms vēl bija fizika izveidojusies par patstāvīgu zinātni: trīs neatkarīgas pasaules, kur </a:t>
            </a:r>
            <a:r>
              <a:rPr lang="lv-LV" i="1" dirty="0" smtClean="0"/>
              <a:t>homo sapiens </a:t>
            </a:r>
            <a:r>
              <a:rPr lang="lv-LV" dirty="0" smtClean="0"/>
              <a:t>dzīvo: cognitīvā (garīgi), animālā (somatiski) un fizikālajā (apkārtne);</a:t>
            </a:r>
          </a:p>
          <a:p>
            <a:pPr lvl="2"/>
            <a:r>
              <a:rPr lang="lv-LV" dirty="0">
                <a:latin typeface="GraecaII" panose="00000400000000000000" pitchFamily="2" charset="0"/>
              </a:rPr>
              <a:t>(g, a, f</a:t>
            </a:r>
            <a:r>
              <a:rPr lang="lv-LV" dirty="0" smtClean="0">
                <a:latin typeface="GraecaII" panose="00000400000000000000" pitchFamily="2" charset="0"/>
              </a:rPr>
              <a:t>);.</a:t>
            </a:r>
            <a:endParaRPr lang="lv-LV" dirty="0" smtClean="0"/>
          </a:p>
          <a:p>
            <a:pPr lvl="1"/>
            <a:r>
              <a:rPr lang="lv-LV" dirty="0" smtClean="0"/>
              <a:t>Ar </a:t>
            </a:r>
            <a:r>
              <a:rPr lang="lv-LV" dirty="0" smtClean="0">
                <a:latin typeface="GraecaII" panose="00000400000000000000" pitchFamily="2" charset="0"/>
              </a:rPr>
              <a:t>(</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lv-LV" dirty="0">
                <a:latin typeface="GraecaII" panose="00000400000000000000" pitchFamily="2" charset="0"/>
              </a:rPr>
              <a:t>a, f), </a:t>
            </a:r>
            <a:r>
              <a:rPr lang="el-GR" dirty="0" smtClean="0">
                <a:latin typeface="Times New Roman" panose="02020603050405020304" pitchFamily="18" charset="0"/>
                <a:cs typeface="Times New Roman" panose="02020603050405020304" pitchFamily="18" charset="0"/>
              </a:rPr>
              <a:t>Δ</a:t>
            </a:r>
            <a:r>
              <a:rPr lang="lv-LV" dirty="0" smtClean="0"/>
              <a:t> pietiek teologiem. Dekartam divas pasaules </a:t>
            </a:r>
            <a:r>
              <a:rPr lang="lv-LV" dirty="0" smtClean="0">
                <a:latin typeface="GraecaII" panose="00000400000000000000" pitchFamily="2" charset="0"/>
              </a:rPr>
              <a:t>(</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a:t>
            </a:r>
            <a:r>
              <a:rPr lang="lv-LV" dirty="0">
                <a:latin typeface="GraecaII" panose="00000400000000000000" pitchFamily="2" charset="0"/>
              </a:rPr>
              <a:t>, </a:t>
            </a:r>
            <a:r>
              <a:rPr lang="el-GR" dirty="0">
                <a:latin typeface="Times New Roman" panose="02020603050405020304" pitchFamily="18" charset="0"/>
                <a:cs typeface="Times New Roman" panose="02020603050405020304" pitchFamily="18" charset="0"/>
              </a:rPr>
              <a:t>ϕ</a:t>
            </a:r>
            <a:r>
              <a:rPr lang="lv-LV" dirty="0" smtClean="0">
                <a:latin typeface="GraecaII" panose="00000400000000000000" pitchFamily="2" charset="0"/>
              </a:rPr>
              <a:t>)).</a:t>
            </a:r>
          </a:p>
          <a:p>
            <a:pPr lvl="1"/>
            <a:r>
              <a:rPr lang="lv-LV" dirty="0"/>
              <a:t>Bet </a:t>
            </a:r>
            <a:r>
              <a:rPr lang="lv-LV" dirty="0" smtClean="0"/>
              <a:t>mūsdienās var aplūkot jaunus uzstādījumus:</a:t>
            </a:r>
          </a:p>
          <a:p>
            <a:pPr lvl="2"/>
            <a:r>
              <a:rPr lang="lv-LV" dirty="0" smtClean="0"/>
              <a:t>teologi var pievienot vēl:</a:t>
            </a:r>
          </a:p>
          <a:p>
            <a:pPr lvl="2"/>
            <a:r>
              <a:rPr lang="lv-LV" dirty="0" smtClean="0"/>
              <a:t>((C~D), c,a), </a:t>
            </a:r>
            <a:r>
              <a:rPr lang="lv-LV" dirty="0" smtClean="0">
                <a:latin typeface="GraecaII" panose="00000400000000000000" pitchFamily="2" charset="0"/>
              </a:rPr>
              <a:t>(</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α</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ϕ</a:t>
            </a:r>
            <a:r>
              <a:rPr lang="lv-LV" dirty="0" smtClean="0">
                <a:latin typeface="GraecaII" panose="00000400000000000000" pitchFamily="2" charset="0"/>
              </a:rPr>
              <a:t>) </a:t>
            </a:r>
            <a:r>
              <a:rPr lang="lv-LV" dirty="0" smtClean="0"/>
              <a:t>:universālais iekļauj lokālo, kas iekļauj individuālo</a:t>
            </a:r>
          </a:p>
          <a:p>
            <a:pPr lvl="1"/>
            <a:r>
              <a:rPr lang="lv-LV" dirty="0" smtClean="0"/>
              <a:t>Lokālais var nozīmēt lokalizētais laiktelpā, bet ne obligāti:</a:t>
            </a:r>
          </a:p>
          <a:p>
            <a:pPr lvl="2"/>
            <a:r>
              <a:rPr lang="lv-LV" dirty="0" smtClean="0"/>
              <a:t>Lokalizācija laiktelpā der fiziķiem un teologiem</a:t>
            </a:r>
          </a:p>
          <a:p>
            <a:r>
              <a:rPr lang="lv-LV" dirty="0" smtClean="0"/>
              <a:t>Ir zinātnes, kurām minētais fizikālais redukcionisma pasaules modelis nav nemaz vajadzīgs, kur viss cits citam pakārtots, iekļauts, piemēram, psiholoģijai pietiek ar </a:t>
            </a:r>
            <a:r>
              <a:rPr lang="lv-LV" dirty="0"/>
              <a:t> </a:t>
            </a:r>
            <a:r>
              <a:rPr lang="lv-LV" dirty="0" smtClean="0">
                <a:latin typeface="GraecaII" panose="00000400000000000000" pitchFamily="2" charset="0"/>
              </a:rPr>
              <a:t>(</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α</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ϕ</a:t>
            </a:r>
            <a:r>
              <a:rPr lang="lv-LV" dirty="0" smtClean="0">
                <a:latin typeface="GraecaII" panose="00000400000000000000" pitchFamily="2" charset="0"/>
              </a:rPr>
              <a:t>) </a:t>
            </a:r>
            <a:r>
              <a:rPr lang="lv-LV" dirty="0" smtClean="0"/>
              <a:t> modeli, piemēram, lai runātu, piemēram, par kolektīvo zemapziņu:</a:t>
            </a:r>
          </a:p>
          <a:p>
            <a:pPr lvl="1"/>
            <a:r>
              <a:rPr lang="lv-LV" dirty="0" smtClean="0"/>
              <a:t>Kur mīt kolektīvā zemapziņa</a:t>
            </a:r>
            <a:r>
              <a:rPr lang="lv-LV" dirty="0"/>
              <a:t>? </a:t>
            </a:r>
            <a:r>
              <a:rPr lang="lv-LV" dirty="0" smtClean="0"/>
              <a:t>Pētot tradicionāli šī priekšmeta rāmjos, var </a:t>
            </a:r>
            <a:r>
              <a:rPr lang="lv-LV" dirty="0"/>
              <a:t>t</a:t>
            </a:r>
            <a:r>
              <a:rPr lang="lv-LV" dirty="0" smtClean="0"/>
              <a:t>o ari nespecificēt. Bet ja kādam tīk, var norādīt uz kognitīvo līmeni ārpus indivīda, c, vēl bez kādas specifikācijas, kā šis c līmenis varētu realizēties dabā.</a:t>
            </a:r>
          </a:p>
          <a:p>
            <a:r>
              <a:rPr lang="lv-LV" dirty="0" smtClean="0"/>
              <a:t>Ko </a:t>
            </a:r>
            <a:r>
              <a:rPr lang="lv-LV" dirty="0"/>
              <a:t>var </a:t>
            </a:r>
            <a:r>
              <a:rPr lang="lv-LV" dirty="0" smtClean="0"/>
              <a:t>uzbūvēt vēl.</a:t>
            </a:r>
          </a:p>
          <a:p>
            <a:pPr lvl="1"/>
            <a:r>
              <a:rPr lang="lv-LV" dirty="0" smtClean="0"/>
              <a:t> f atkarīgs/ģenerēts no </a:t>
            </a:r>
            <a:r>
              <a:rPr lang="lv-LV" dirty="0"/>
              <a:t> </a:t>
            </a:r>
            <a:r>
              <a:rPr lang="lv-LV" dirty="0" smtClean="0"/>
              <a:t>(c</a:t>
            </a:r>
            <a:r>
              <a:rPr lang="lv-LV" dirty="0"/>
              <a:t>, </a:t>
            </a:r>
            <a:r>
              <a:rPr lang="lv-LV" dirty="0" smtClean="0"/>
              <a:t>a) kur individualizācija</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α</a:t>
            </a:r>
            <a:r>
              <a:rPr lang="lv-LV" dirty="0" smtClean="0"/>
              <a:t> un</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ϕ</a:t>
            </a:r>
            <a:r>
              <a:rPr lang="lv-LV" dirty="0" smtClean="0">
                <a:latin typeface="GraecaII" panose="00000400000000000000" pitchFamily="2" charset="0"/>
              </a:rPr>
              <a:t> </a:t>
            </a:r>
            <a:r>
              <a:rPr lang="lv-LV" dirty="0" smtClean="0"/>
              <a:t>rodas </a:t>
            </a:r>
            <a:r>
              <a:rPr lang="lv-LV" dirty="0"/>
              <a:t>kā atvasināta </a:t>
            </a:r>
            <a:r>
              <a:rPr lang="lv-LV" dirty="0" smtClean="0"/>
              <a:t>paradigma</a:t>
            </a:r>
          </a:p>
          <a:p>
            <a:pPr lvl="2"/>
            <a:r>
              <a:rPr lang="lv-LV" dirty="0" smtClean="0"/>
              <a:t>Tātad pamatā kognitīvā un animālā pasaules esamības vidū, no kā atvasināta fizikālā esamība, kas tālāk individualizējas par individuālajām esamības formām </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α</a:t>
            </a:r>
            <a:r>
              <a:rPr lang="lv-LV" dirty="0" smtClean="0"/>
              <a:t> </a:t>
            </a:r>
            <a:r>
              <a:rPr lang="lv-LV" dirty="0"/>
              <a:t>un</a:t>
            </a:r>
            <a:r>
              <a:rPr lang="lv-LV" dirty="0">
                <a:latin typeface="GraecaII" panose="00000400000000000000" pitchFamily="2" charset="0"/>
              </a:rPr>
              <a:t> </a:t>
            </a:r>
            <a:r>
              <a:rPr lang="el-GR" dirty="0">
                <a:latin typeface="Times New Roman" panose="02020603050405020304" pitchFamily="18" charset="0"/>
                <a:cs typeface="Times New Roman" panose="02020603050405020304" pitchFamily="18" charset="0"/>
              </a:rPr>
              <a:t>ϕ</a:t>
            </a:r>
            <a:r>
              <a:rPr lang="lv-LV" dirty="0" smtClean="0"/>
              <a:t> . </a:t>
            </a:r>
            <a:endParaRPr lang="lv-LV" dirty="0"/>
          </a:p>
          <a:p>
            <a:pPr lvl="1"/>
            <a:endParaRPr lang="lv-LV" dirty="0"/>
          </a:p>
          <a:p>
            <a:pPr lvl="1"/>
            <a:endParaRPr lang="lv-LV" dirty="0"/>
          </a:p>
          <a:p>
            <a:endParaRPr lang="en-US" dirty="0"/>
          </a:p>
        </p:txBody>
      </p:sp>
    </p:spTree>
    <p:extLst>
      <p:ext uri="{BB962C8B-B14F-4D97-AF65-F5344CB8AC3E}">
        <p14:creationId xmlns:p14="http://schemas.microsoft.com/office/powerpoint/2010/main" val="38573957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Universālais visuma modelis M=L=C=A=F=D</a:t>
            </a:r>
            <a:endParaRPr lang="en-US" dirty="0"/>
          </a:p>
        </p:txBody>
      </p:sp>
      <p:sp>
        <p:nvSpPr>
          <p:cNvPr id="3" name="Content Placeholder 2"/>
          <p:cNvSpPr>
            <a:spLocks noGrp="1"/>
          </p:cNvSpPr>
          <p:nvPr>
            <p:ph idx="1"/>
          </p:nvPr>
        </p:nvSpPr>
        <p:spPr>
          <a:xfrm>
            <a:off x="838200" y="1316736"/>
            <a:ext cx="10515600" cy="4860227"/>
          </a:xfrm>
        </p:spPr>
        <p:txBody>
          <a:bodyPr>
            <a:normAutofit lnSpcReduction="10000"/>
          </a:bodyPr>
          <a:lstStyle/>
          <a:p>
            <a:r>
              <a:rPr lang="lv-LV" dirty="0" smtClean="0"/>
              <a:t>Dlacfm-modelis: </a:t>
            </a:r>
          </a:p>
          <a:p>
            <a:pPr lvl="1"/>
            <a:r>
              <a:rPr lang="lv-LV" dirty="0" smtClean="0">
                <a:solidFill>
                  <a:srgbClr val="FF0000"/>
                </a:solidFill>
              </a:rPr>
              <a:t>Saprāts, dzīvība, fizikālais, Dievs </a:t>
            </a:r>
            <a:r>
              <a:rPr lang="lv-LV" dirty="0" smtClean="0"/>
              <a:t>ir viss viens</a:t>
            </a:r>
          </a:p>
          <a:p>
            <a:pPr lvl="1"/>
            <a:r>
              <a:rPr lang="lv-LV" dirty="0" smtClean="0"/>
              <a:t>Eksistē līmenis, kur visi tie ir kopā </a:t>
            </a:r>
            <a:r>
              <a:rPr lang="lv-LV" dirty="0" smtClean="0">
                <a:solidFill>
                  <a:srgbClr val="FF0000"/>
                </a:solidFill>
              </a:rPr>
              <a:t>vienā vienumā</a:t>
            </a:r>
            <a:r>
              <a:rPr lang="lv-LV" dirty="0" smtClean="0"/>
              <a:t>, no kā tie tālāk </a:t>
            </a:r>
          </a:p>
          <a:p>
            <a:pPr lvl="2"/>
            <a:r>
              <a:rPr lang="lv-LV" dirty="0" smtClean="0"/>
              <a:t>konfigurējas, izveidojas par to, kas tie ir;</a:t>
            </a:r>
          </a:p>
          <a:p>
            <a:pPr lvl="2"/>
            <a:r>
              <a:rPr lang="lv-LV" dirty="0" smtClean="0"/>
              <a:t> lokalizējas savas esamības telpā, e.g., laikā, telpā, laik-telpā, grupā, sugā, tautā, utm. </a:t>
            </a:r>
          </a:p>
          <a:p>
            <a:pPr lvl="2"/>
            <a:r>
              <a:rPr lang="lv-LV" dirty="0" smtClean="0"/>
              <a:t>Individualizējas, e.g., homo sapiens eksemplāros</a:t>
            </a:r>
          </a:p>
          <a:p>
            <a:pPr lvl="1"/>
            <a:r>
              <a:rPr lang="lv-LV" dirty="0" smtClean="0"/>
              <a:t>Ja apskata šodienas teorētisko fiziku, tad tieši pēc šāda parauga veidojas tā:</a:t>
            </a:r>
          </a:p>
          <a:p>
            <a:pPr lvl="2"/>
            <a:r>
              <a:rPr lang="lv-LV" dirty="0" smtClean="0"/>
              <a:t>Universālas nostādnes, no kurām atvasinās viss, kas izrēķināms kā, teiksim, process dabā.</a:t>
            </a:r>
          </a:p>
          <a:p>
            <a:r>
              <a:rPr lang="lv-LV" dirty="0" smtClean="0"/>
              <a:t>Tuvāko revolūciju zinātnē var radīt </a:t>
            </a:r>
            <a:r>
              <a:rPr lang="lv-LV" dirty="0" smtClean="0">
                <a:solidFill>
                  <a:srgbClr val="FF0000"/>
                </a:solidFill>
              </a:rPr>
              <a:t>biocentrisks</a:t>
            </a:r>
            <a:r>
              <a:rPr lang="lv-LV" dirty="0" smtClean="0"/>
              <a:t> dabas apraksts, kur notiks minimāli nepieciešamā pāreja no </a:t>
            </a:r>
            <a:r>
              <a:rPr lang="el-GR" dirty="0" smtClean="0">
                <a:latin typeface="Times New Roman" panose="02020603050405020304" pitchFamily="18" charset="0"/>
                <a:cs typeface="Times New Roman" panose="02020603050405020304" pitchFamily="18" charset="0"/>
              </a:rPr>
              <a:t>ϕ</a:t>
            </a:r>
            <a:r>
              <a:rPr lang="lv-LV" dirty="0" smtClean="0"/>
              <a:t> uz (</a:t>
            </a:r>
            <a:r>
              <a:rPr lang="el-GR" dirty="0" smtClean="0">
                <a:latin typeface="Times New Roman" panose="02020603050405020304" pitchFamily="18" charset="0"/>
                <a:cs typeface="Times New Roman" panose="02020603050405020304" pitchFamily="18" charset="0"/>
              </a:rPr>
              <a:t>α</a:t>
            </a:r>
            <a:r>
              <a:rPr lang="lv-LV" dirty="0">
                <a:latin typeface="GraecaII" panose="00000400000000000000" pitchFamily="2" charset="0"/>
              </a:rPr>
              <a:t>, </a:t>
            </a:r>
            <a:r>
              <a:rPr lang="el-GR" dirty="0" smtClean="0">
                <a:latin typeface="Times New Roman" panose="02020603050405020304" pitchFamily="18" charset="0"/>
                <a:cs typeface="Times New Roman" panose="02020603050405020304" pitchFamily="18" charset="0"/>
              </a:rPr>
              <a:t>ϕ</a:t>
            </a:r>
            <a:r>
              <a:rPr lang="lv-LV" dirty="0" smtClean="0"/>
              <a:t>):</a:t>
            </a:r>
          </a:p>
          <a:p>
            <a:pPr lvl="1"/>
            <a:r>
              <a:rPr lang="lv-LV" dirty="0" smtClean="0"/>
              <a:t>Varbūt šiet būs vajadzīga (a, f) klātbūtne? </a:t>
            </a:r>
          </a:p>
          <a:p>
            <a:pPr lvl="1"/>
            <a:r>
              <a:rPr lang="lv-LV" dirty="0" smtClean="0"/>
              <a:t>Ir jāattīsta </a:t>
            </a:r>
            <a:r>
              <a:rPr lang="lv-LV" dirty="0" smtClean="0">
                <a:solidFill>
                  <a:srgbClr val="FF0000"/>
                </a:solidFill>
              </a:rPr>
              <a:t>matemātika</a:t>
            </a:r>
            <a:r>
              <a:rPr lang="lv-LV" dirty="0" smtClean="0"/>
              <a:t>, kas risina pēc būtības </a:t>
            </a:r>
            <a:r>
              <a:rPr lang="lv-LV" dirty="0" smtClean="0">
                <a:solidFill>
                  <a:srgbClr val="FF0000"/>
                </a:solidFill>
              </a:rPr>
              <a:t>bioloģijas</a:t>
            </a:r>
            <a:r>
              <a:rPr lang="lv-LV" dirty="0" smtClean="0"/>
              <a:t> uzdevumus.</a:t>
            </a:r>
          </a:p>
          <a:p>
            <a:r>
              <a:rPr lang="lv-LV" dirty="0" smtClean="0"/>
              <a:t>Nākamā revolūcija: pāreja uz (</a:t>
            </a:r>
            <a:r>
              <a:rPr lang="el-GR" dirty="0" smtClean="0">
                <a:latin typeface="Times New Roman" panose="02020603050405020304" pitchFamily="18" charset="0"/>
                <a:cs typeface="Times New Roman" panose="02020603050405020304" pitchFamily="18" charset="0"/>
              </a:rPr>
              <a:t>γ</a:t>
            </a:r>
            <a:r>
              <a:rPr lang="lv-LV" dirty="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α</a:t>
            </a:r>
            <a:r>
              <a:rPr lang="lv-LV" dirty="0">
                <a:latin typeface="GraecaII" panose="00000400000000000000" pitchFamily="2" charset="0"/>
              </a:rPr>
              <a:t>, </a:t>
            </a:r>
            <a:r>
              <a:rPr lang="el-GR" dirty="0" smtClean="0">
                <a:latin typeface="Times New Roman" panose="02020603050405020304" pitchFamily="18" charset="0"/>
                <a:cs typeface="Times New Roman" panose="02020603050405020304" pitchFamily="18" charset="0"/>
              </a:rPr>
              <a:t>ϕ</a:t>
            </a:r>
            <a:r>
              <a:rPr lang="lv-LV" dirty="0" smtClean="0"/>
              <a:t>)</a:t>
            </a:r>
            <a:endParaRPr lang="en-US" dirty="0"/>
          </a:p>
        </p:txBody>
      </p:sp>
    </p:spTree>
    <p:extLst>
      <p:ext uri="{BB962C8B-B14F-4D97-AF65-F5344CB8AC3E}">
        <p14:creationId xmlns:p14="http://schemas.microsoft.com/office/powerpoint/2010/main" val="78515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Kas ir iedzimts, t.i., A priori dots?</a:t>
            </a:r>
            <a:endParaRPr lang="en-US" dirty="0"/>
          </a:p>
        </p:txBody>
      </p:sp>
      <p:sp>
        <p:nvSpPr>
          <p:cNvPr id="3" name="Content Placeholder 2"/>
          <p:cNvSpPr>
            <a:spLocks noGrp="1"/>
          </p:cNvSpPr>
          <p:nvPr>
            <p:ph idx="1"/>
          </p:nvPr>
        </p:nvSpPr>
        <p:spPr/>
        <p:txBody>
          <a:bodyPr>
            <a:normAutofit fontScale="85000" lnSpcReduction="10000"/>
          </a:bodyPr>
          <a:lstStyle/>
          <a:p>
            <a:r>
              <a:rPr lang="lv-LV" dirty="0" smtClean="0"/>
              <a:t>Vai/kas ir iedzimts kā saprāts/spēja? </a:t>
            </a:r>
          </a:p>
          <a:p>
            <a:pPr lvl="1"/>
            <a:r>
              <a:rPr lang="lv-LV" dirty="0" smtClean="0"/>
              <a:t>Ko a priori zin cilvēks piedzimstot? Ne saprāts ir iedzimis bet spēja, kas attīstīsies, ir iedzimta.</a:t>
            </a:r>
          </a:p>
          <a:p>
            <a:pPr lvl="1"/>
            <a:r>
              <a:rPr lang="lv-LV" dirty="0" smtClean="0"/>
              <a:t>Valodas gadījums līdzīgi, piedzimstot nav dota valodas saprašana, bet dota spēja tikt pie valodas zināšanas. Piemēram, dzīvniekam ir citādi. Dzīvniekam cilvēka valodu iemācīt nevar, jo nav dota šī iedzimtā spēja. Bet šī spēja nav pat individualizējama, tā ir kolektīva, l līmenī. </a:t>
            </a:r>
          </a:p>
          <a:p>
            <a:pPr lvl="1"/>
            <a:r>
              <a:rPr lang="lv-LV" dirty="0" smtClean="0"/>
              <a:t>Attiecībā uz kognitīvo spēju tas pats, pirms individualizācijas, dzīves pieredzes iegūšanas, saprāts neindividuālā līmenī, c līmenī.</a:t>
            </a:r>
          </a:p>
          <a:p>
            <a:pPr lvl="1"/>
            <a:r>
              <a:rPr lang="lv-LV" dirty="0" smtClean="0"/>
              <a:t>Matemātiskā </a:t>
            </a:r>
            <a:r>
              <a:rPr lang="lv-LV" dirty="0" err="1" smtClean="0"/>
              <a:t>pirmspēja</a:t>
            </a:r>
            <a:r>
              <a:rPr lang="lv-LV" dirty="0" smtClean="0"/>
              <a:t> </a:t>
            </a:r>
            <a:r>
              <a:rPr lang="lv-LV" dirty="0" err="1"/>
              <a:t>s</a:t>
            </a:r>
            <a:r>
              <a:rPr lang="lv-LV" dirty="0" err="1" smtClean="0"/>
              <a:t>ubitēšana</a:t>
            </a:r>
            <a:r>
              <a:rPr lang="lv-LV" dirty="0" smtClean="0"/>
              <a:t> ir a priori spēja? Droši vien tā pati situācija kā ar kognitīvo un ligvistisko, iedzimts būs m pirms individualizēšanās. </a:t>
            </a:r>
          </a:p>
          <a:p>
            <a:pPr lvl="1"/>
            <a:r>
              <a:rPr lang="lv-LV" dirty="0" smtClean="0"/>
              <a:t>Iedzimts tad arī </a:t>
            </a:r>
            <a:r>
              <a:rPr lang="lv-LV" dirty="0" err="1" smtClean="0"/>
              <a:t>animālais</a:t>
            </a:r>
            <a:r>
              <a:rPr lang="lv-LV" dirty="0" smtClean="0"/>
              <a:t> a, pirms individualizēšanās. </a:t>
            </a:r>
          </a:p>
          <a:p>
            <a:pPr lvl="1"/>
            <a:r>
              <a:rPr lang="lv-LV" dirty="0" smtClean="0"/>
              <a:t>Teologi meklēs iedzimto d pirmsindividualizēšanos dievapziņā: lai arī grēks ir iedzimts, tas «iedzimst» reizē ar d, un tātad, tas ir kā stāvoklis bez grēka, tīrs dievcilvēka pirmindividualizēšanās stāvoklis. Ja abi dzimst reizē, tad dzimšanas brīdī viens ir bez otra. Varbūt šo pirmstāvokli arī cilvēkas atceras kā a priori stāvokli, kādēl arī cilvēks veidojas par paštaisnu būtni, ja/kamēr viņam dzīvē nav jāsaskaras ar ticību, teoloģiju vai morāli, ētiku.</a:t>
            </a:r>
          </a:p>
        </p:txBody>
      </p:sp>
    </p:spTree>
    <p:extLst>
      <p:ext uri="{BB962C8B-B14F-4D97-AF65-F5344CB8AC3E}">
        <p14:creationId xmlns:p14="http://schemas.microsoft.com/office/powerpoint/2010/main" val="2152650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593" y="365125"/>
            <a:ext cx="10515600" cy="1325563"/>
          </a:xfrm>
        </p:spPr>
        <p:txBody>
          <a:bodyPr/>
          <a:lstStyle/>
          <a:p>
            <a:r>
              <a:rPr lang="lv-LV" dirty="0" smtClean="0"/>
              <a:t>Valoda un matemātika</a:t>
            </a:r>
            <a:endParaRPr lang="en-US" dirty="0"/>
          </a:p>
        </p:txBody>
      </p:sp>
      <p:sp>
        <p:nvSpPr>
          <p:cNvPr id="3" name="Content Placeholder 2"/>
          <p:cNvSpPr>
            <a:spLocks noGrp="1"/>
          </p:cNvSpPr>
          <p:nvPr>
            <p:ph idx="1"/>
          </p:nvPr>
        </p:nvSpPr>
        <p:spPr/>
        <p:txBody>
          <a:bodyPr>
            <a:normAutofit fontScale="85000" lnSpcReduction="10000"/>
          </a:bodyPr>
          <a:lstStyle/>
          <a:p>
            <a:r>
              <a:rPr lang="lv-LV" dirty="0" smtClean="0"/>
              <a:t>Valoda un matemātika: abas dabiskas spējas homo sapiens</a:t>
            </a:r>
          </a:p>
          <a:p>
            <a:pPr lvl="1"/>
            <a:r>
              <a:rPr lang="lv-LV" dirty="0" smtClean="0"/>
              <a:t>Valoda dabiski dabiskā pilnībā cilvēkam:</a:t>
            </a:r>
          </a:p>
          <a:p>
            <a:pPr lvl="2"/>
            <a:r>
              <a:rPr lang="lv-LV" dirty="0" smtClean="0"/>
              <a:t>Benjamina Vorfa Li jautājums: kāpēc vienkāršs cilvēks runā tikpat sarežģītā/pilnīgā valodā kā Einšteins.</a:t>
            </a:r>
          </a:p>
          <a:p>
            <a:pPr lvl="1"/>
            <a:r>
              <a:rPr lang="lv-LV" dirty="0" smtClean="0"/>
              <a:t>Matemātika ir dabiska spēja homo sapiens?</a:t>
            </a:r>
          </a:p>
          <a:p>
            <a:pPr lvl="2"/>
            <a:r>
              <a:rPr lang="lv-LV" dirty="0" smtClean="0"/>
              <a:t>Matemātika kā dabiska spēja indivīdiem subitizēšanas, «ātras rēķināšanas», līmenī</a:t>
            </a:r>
          </a:p>
          <a:p>
            <a:pPr lvl="2"/>
            <a:r>
              <a:rPr lang="lv-LV" dirty="0" smtClean="0"/>
              <a:t>Valodai iepretī matemātika dabiski dodas pieticīgā formā, bet iespējama spējas attistība atsevišķiem indivīdiem.</a:t>
            </a:r>
          </a:p>
          <a:p>
            <a:pPr lvl="1"/>
            <a:r>
              <a:rPr lang="lv-LV" dirty="0" smtClean="0"/>
              <a:t>Kas pirmais, matemātika vai valoda, un kādās attiecībās tās?</a:t>
            </a:r>
          </a:p>
          <a:p>
            <a:pPr lvl="2"/>
            <a:r>
              <a:rPr lang="lv-LV" dirty="0" smtClean="0"/>
              <a:t>Vai bērns ātrāk māk skaitīt vai runāt? </a:t>
            </a:r>
          </a:p>
          <a:p>
            <a:pPr lvl="3"/>
            <a:r>
              <a:rPr lang="lv-LV" dirty="0" smtClean="0"/>
              <a:t>Varbūt dažādiem bērniem tas ir atšķirīgi;</a:t>
            </a:r>
          </a:p>
          <a:p>
            <a:pPr lvl="2"/>
            <a:r>
              <a:rPr lang="lv-LV" dirty="0" smtClean="0"/>
              <a:t>Pieaugušajiem tomēr valoda nostājas pirmajā vietā, un matemātika ir tā, kas speciāli ir jāattīsta</a:t>
            </a:r>
          </a:p>
          <a:p>
            <a:r>
              <a:rPr lang="lv-LV" dirty="0" smtClean="0"/>
              <a:t>Matemātika balstās uz valodu, bet valodā pašā jau iekodēta kāda pirmmatemātika, kuru </a:t>
            </a:r>
            <a:r>
              <a:rPr lang="lv-LV" i="1" dirty="0" smtClean="0"/>
              <a:t>homo sapiens mathematicus </a:t>
            </a:r>
            <a:r>
              <a:rPr lang="lv-LV" dirty="0" smtClean="0"/>
              <a:t>atklās vēlāk, separējot šo pirmmatemātiku ārā no valodas.</a:t>
            </a:r>
            <a:endParaRPr lang="en-US" dirty="0"/>
          </a:p>
        </p:txBody>
      </p:sp>
    </p:spTree>
    <p:extLst>
      <p:ext uri="{BB962C8B-B14F-4D97-AF65-F5344CB8AC3E}">
        <p14:creationId xmlns:p14="http://schemas.microsoft.com/office/powerpoint/2010/main" val="1734597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Valoda un matemātika</a:t>
            </a:r>
            <a:endParaRPr lang="en-US" dirty="0"/>
          </a:p>
        </p:txBody>
      </p:sp>
      <p:sp>
        <p:nvSpPr>
          <p:cNvPr id="3" name="Content Placeholder 2"/>
          <p:cNvSpPr>
            <a:spLocks noGrp="1"/>
          </p:cNvSpPr>
          <p:nvPr>
            <p:ph idx="1"/>
          </p:nvPr>
        </p:nvSpPr>
        <p:spPr/>
        <p:txBody>
          <a:bodyPr/>
          <a:lstStyle/>
          <a:p>
            <a:r>
              <a:rPr lang="lv-LV" dirty="0" smtClean="0"/>
              <a:t>Skaitīšana un matemātika cieši saistītas;</a:t>
            </a:r>
          </a:p>
          <a:p>
            <a:r>
              <a:rPr lang="lv-LV" dirty="0" smtClean="0"/>
              <a:t>Abstraktie jēdzieni, kurus matemātika pārtver/adoptē</a:t>
            </a:r>
          </a:p>
          <a:p>
            <a:pPr lvl="1"/>
            <a:r>
              <a:rPr lang="lv-LV" dirty="0" smtClean="0"/>
              <a:t>Kopa, nepārtrauktība, atbilstība, attiecība, invarianti (tas, kas nemainās) un kustība: no šiem materiāliem tiek uzbūvēta gandrīz visa, ja ne visa, matemātika;</a:t>
            </a:r>
          </a:p>
          <a:p>
            <a:pPr lvl="1"/>
            <a:r>
              <a:rPr lang="lv-LV" dirty="0" smtClean="0"/>
              <a:t>Kognitīvie būvmateriāli no inkarnētā saprāta: no tīri kognitīvā (kopa, atbilstība, attiecība), un no animālās pasaules patapinātais (nepārtrauktais, kustība), vai tie jau ir jēdzieni, kas no abiem, e.g. invariantais, no tīri kognitīvā un no animālā. </a:t>
            </a:r>
          </a:p>
          <a:p>
            <a:pPr lvl="1"/>
            <a:endParaRPr lang="en-US" dirty="0"/>
          </a:p>
        </p:txBody>
      </p:sp>
    </p:spTree>
    <p:extLst>
      <p:ext uri="{BB962C8B-B14F-4D97-AF65-F5344CB8AC3E}">
        <p14:creationId xmlns:p14="http://schemas.microsoft.com/office/powerpoint/2010/main" val="2447959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References</a:t>
            </a:r>
            <a:endParaRPr lang="en-US" dirty="0"/>
          </a:p>
        </p:txBody>
      </p:sp>
      <p:sp>
        <p:nvSpPr>
          <p:cNvPr id="3" name="Content Placeholder 2"/>
          <p:cNvSpPr>
            <a:spLocks noGrp="1"/>
          </p:cNvSpPr>
          <p:nvPr>
            <p:ph idx="1"/>
          </p:nvPr>
        </p:nvSpPr>
        <p:spPr/>
        <p:txBody>
          <a:bodyPr>
            <a:normAutofit fontScale="92500" lnSpcReduction="20000"/>
          </a:bodyPr>
          <a:lstStyle/>
          <a:p>
            <a:r>
              <a:rPr lang="lv-LV" dirty="0" smtClean="0"/>
              <a:t>Galileo Gallilei, Il Saggiatore</a:t>
            </a:r>
            <a:r>
              <a:rPr lang="lv-LV" dirty="0"/>
              <a:t>, 1623. </a:t>
            </a:r>
            <a:r>
              <a:rPr lang="lv-LV" dirty="0">
                <a:hlinkClick r:id="rId2"/>
              </a:rPr>
              <a:t>http://www.icmc.usp.br/~</a:t>
            </a:r>
            <a:r>
              <a:rPr lang="lv-LV" dirty="0" smtClean="0">
                <a:hlinkClick r:id="rId2"/>
              </a:rPr>
              <a:t>andcarva/Il_Saggiatore.pdf</a:t>
            </a:r>
            <a:r>
              <a:rPr lang="lv-LV" dirty="0" smtClean="0"/>
              <a:t> </a:t>
            </a:r>
          </a:p>
          <a:p>
            <a:r>
              <a:rPr lang="en-US" dirty="0" err="1">
                <a:hlinkClick r:id="rId3"/>
              </a:rPr>
              <a:t>Annibale</a:t>
            </a:r>
            <a:r>
              <a:rPr lang="en-US" dirty="0">
                <a:hlinkClick r:id="rId3"/>
              </a:rPr>
              <a:t> </a:t>
            </a:r>
            <a:r>
              <a:rPr lang="en-US" dirty="0" err="1">
                <a:hlinkClick r:id="rId3"/>
              </a:rPr>
              <a:t>Fantoli</a:t>
            </a:r>
            <a:r>
              <a:rPr lang="en-US" dirty="0"/>
              <a:t> </a:t>
            </a:r>
            <a:r>
              <a:rPr lang="en-US" b="1" dirty="0" smtClean="0"/>
              <a:t>Galileo</a:t>
            </a:r>
            <a:r>
              <a:rPr lang="en-US" b="1" dirty="0"/>
              <a:t>: For </a:t>
            </a:r>
            <a:r>
              <a:rPr lang="en-US" b="1" dirty="0" err="1"/>
              <a:t>Copernicanism</a:t>
            </a:r>
            <a:r>
              <a:rPr lang="en-US" b="1" dirty="0"/>
              <a:t> and for the Church (</a:t>
            </a:r>
            <a:r>
              <a:rPr lang="en-US" b="1" dirty="0" err="1"/>
              <a:t>Studi</a:t>
            </a:r>
            <a:r>
              <a:rPr lang="en-US" b="1" dirty="0"/>
              <a:t> </a:t>
            </a:r>
            <a:r>
              <a:rPr lang="en-US" b="1" dirty="0" err="1"/>
              <a:t>Galileiani</a:t>
            </a:r>
            <a:r>
              <a:rPr lang="en-US" b="1" dirty="0"/>
              <a:t>, </a:t>
            </a:r>
            <a:r>
              <a:rPr lang="en-US" b="1" dirty="0" err="1"/>
              <a:t>Vol</a:t>
            </a:r>
            <a:r>
              <a:rPr lang="en-US" b="1" dirty="0"/>
              <a:t> 3) </a:t>
            </a:r>
            <a:r>
              <a:rPr lang="en-US" dirty="0"/>
              <a:t>2nd </a:t>
            </a:r>
            <a:r>
              <a:rPr lang="en-US" dirty="0" smtClean="0"/>
              <a:t>Edition</a:t>
            </a:r>
            <a:endParaRPr lang="lv-LV" dirty="0" smtClean="0"/>
          </a:p>
          <a:p>
            <a:pPr lvl="1"/>
            <a:r>
              <a:rPr lang="it-IT" dirty="0"/>
              <a:t>A. Fantoli, </a:t>
            </a:r>
            <a:r>
              <a:rPr lang="it-IT" i="1" dirty="0"/>
              <a:t>Galileo: per il copernicanesimo e per la Chiesa</a:t>
            </a:r>
            <a:r>
              <a:rPr lang="it-IT" dirty="0"/>
              <a:t>, Città del Vaticano, Specola Vaticana-Libreria Editrice, 1993</a:t>
            </a:r>
          </a:p>
          <a:p>
            <a:pPr lvl="1"/>
            <a:endParaRPr lang="en-US" b="1" dirty="0"/>
          </a:p>
          <a:p>
            <a:endParaRPr lang="lv-LV" dirty="0" smtClean="0"/>
          </a:p>
          <a:p>
            <a:r>
              <a:rPr lang="lv-LV" dirty="0" smtClean="0"/>
              <a:t>Eugene Wigner </a:t>
            </a:r>
            <a:r>
              <a:rPr lang="en-US" dirty="0"/>
              <a:t>THE UNREASONABLE EFFECTIVENSS OF MATHEMATICS IN THE NATURAL SCIENCES </a:t>
            </a:r>
            <a:r>
              <a:rPr lang="lv-LV" dirty="0"/>
              <a:t>, </a:t>
            </a:r>
            <a:r>
              <a:rPr lang="lv-LV" sz="2000" dirty="0">
                <a:hlinkClick r:id="rId4"/>
              </a:rPr>
              <a:t>http://www.maths.ed.ac.uk/~aar/papers/wigner.pdf</a:t>
            </a:r>
            <a:r>
              <a:rPr lang="lv-LV" sz="2000" dirty="0"/>
              <a:t> </a:t>
            </a:r>
          </a:p>
          <a:p>
            <a:endParaRPr lang="lv-LV" dirty="0"/>
          </a:p>
          <a:p>
            <a:r>
              <a:rPr lang="lv-LV" dirty="0" smtClean="0"/>
              <a:t>D.Zeps. Dzīvība un matemātika: vai ir kas kopīgs? </a:t>
            </a:r>
            <a:r>
              <a:rPr lang="en-US" dirty="0">
                <a:hlinkClick r:id="rId5"/>
              </a:rPr>
              <a:t>http://</a:t>
            </a:r>
            <a:r>
              <a:rPr lang="en-US" dirty="0" smtClean="0">
                <a:hlinkClick r:id="rId5"/>
              </a:rPr>
              <a:t>scireprints.lu.lv/227/1/Life.Mathematics.pdf</a:t>
            </a:r>
            <a:r>
              <a:rPr lang="lv-LV" dirty="0" smtClean="0"/>
              <a:t> </a:t>
            </a:r>
          </a:p>
          <a:p>
            <a:endParaRPr lang="en-US" dirty="0"/>
          </a:p>
        </p:txBody>
      </p:sp>
    </p:spTree>
    <p:extLst>
      <p:ext uri="{BB962C8B-B14F-4D97-AF65-F5344CB8AC3E}">
        <p14:creationId xmlns:p14="http://schemas.microsoft.com/office/powerpoint/2010/main" val="3639299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References</a:t>
            </a:r>
            <a:endParaRPr lang="en-US" dirty="0"/>
          </a:p>
        </p:txBody>
      </p:sp>
      <p:sp>
        <p:nvSpPr>
          <p:cNvPr id="3" name="Content Placeholder 2"/>
          <p:cNvSpPr>
            <a:spLocks noGrp="1"/>
          </p:cNvSpPr>
          <p:nvPr>
            <p:ph idx="1"/>
          </p:nvPr>
        </p:nvSpPr>
        <p:spPr/>
        <p:txBody>
          <a:bodyPr>
            <a:normAutofit fontScale="92500" lnSpcReduction="10000"/>
          </a:bodyPr>
          <a:lstStyle/>
          <a:p>
            <a:r>
              <a:rPr lang="lv-LV" dirty="0" smtClean="0"/>
              <a:t>George Jaroszkiewicz. Images of Time: </a:t>
            </a:r>
            <a:r>
              <a:rPr lang="en-US" dirty="0" smtClean="0">
                <a:hlinkClick r:id="rId2"/>
              </a:rPr>
              <a:t>https</a:t>
            </a:r>
            <a:r>
              <a:rPr lang="en-US" dirty="0">
                <a:hlinkClick r:id="rId2"/>
              </a:rPr>
              <a:t>://books.google.lv/books?hl=en&amp;lr=&amp;</a:t>
            </a:r>
            <a:r>
              <a:rPr lang="en-US" dirty="0" smtClean="0">
                <a:hlinkClick r:id="rId2"/>
              </a:rPr>
              <a:t>id=cYnwCgAAQBAJ&amp;oi=fnd&amp;pg=PP1&amp;ots=U6pJVeYbI5&amp;sig=YAkqRmBJydbcMtnC8dq8qsR5P-o&amp;redir_esc=y#v=onepage&amp;q&amp;f=false</a:t>
            </a:r>
            <a:r>
              <a:rPr lang="lv-LV" dirty="0" smtClean="0"/>
              <a:t> </a:t>
            </a:r>
          </a:p>
          <a:p>
            <a:r>
              <a:rPr lang="en-US" dirty="0"/>
              <a:t>Giuseppe Longo · </a:t>
            </a:r>
            <a:r>
              <a:rPr lang="en-US" dirty="0" err="1"/>
              <a:t>Maël</a:t>
            </a:r>
            <a:r>
              <a:rPr lang="en-US" dirty="0"/>
              <a:t> </a:t>
            </a:r>
            <a:r>
              <a:rPr lang="en-US" dirty="0" err="1" smtClean="0"/>
              <a:t>Montévil</a:t>
            </a:r>
            <a:r>
              <a:rPr lang="lv-LV" dirty="0" smtClean="0"/>
              <a:t>. Perspectives on Organisms. 2014. Springer</a:t>
            </a:r>
          </a:p>
          <a:p>
            <a:r>
              <a:rPr lang="en-US" dirty="0"/>
              <a:t>Arnaud </a:t>
            </a:r>
            <a:r>
              <a:rPr lang="en-US" dirty="0" err="1"/>
              <a:t>Pocheville</a:t>
            </a:r>
            <a:r>
              <a:rPr lang="en-US" dirty="0"/>
              <a:t> • </a:t>
            </a:r>
            <a:r>
              <a:rPr lang="en-US" dirty="0" err="1"/>
              <a:t>Mae¨l</a:t>
            </a:r>
            <a:r>
              <a:rPr lang="en-US" dirty="0"/>
              <a:t> </a:t>
            </a:r>
            <a:r>
              <a:rPr lang="en-US" dirty="0" err="1" smtClean="0"/>
              <a:t>Monte´vil</a:t>
            </a:r>
            <a:r>
              <a:rPr lang="lv-LV" dirty="0" smtClean="0"/>
              <a:t>. </a:t>
            </a:r>
            <a:r>
              <a:rPr lang="en-US" dirty="0" smtClean="0"/>
              <a:t>Ecological </a:t>
            </a:r>
            <a:r>
              <a:rPr lang="en-US" dirty="0"/>
              <a:t>Models for Gene Therapy. I. Models for </a:t>
            </a:r>
            <a:r>
              <a:rPr lang="en-US" dirty="0" err="1"/>
              <a:t>Intraorganismal</a:t>
            </a:r>
            <a:r>
              <a:rPr lang="en-US" dirty="0"/>
              <a:t> </a:t>
            </a:r>
            <a:r>
              <a:rPr lang="en-US" dirty="0" smtClean="0"/>
              <a:t>Ecology</a:t>
            </a:r>
            <a:r>
              <a:rPr lang="lv-LV" dirty="0" smtClean="0"/>
              <a:t>, </a:t>
            </a:r>
            <a:r>
              <a:rPr lang="en-US" dirty="0" err="1"/>
              <a:t>Biol</a:t>
            </a:r>
            <a:r>
              <a:rPr lang="en-US" dirty="0"/>
              <a:t> Theory (2014) 9:401–413 </a:t>
            </a:r>
            <a:endParaRPr lang="lv-LV" dirty="0" smtClean="0"/>
          </a:p>
          <a:p>
            <a:r>
              <a:rPr lang="en-US" dirty="0"/>
              <a:t>Giulia </a:t>
            </a:r>
            <a:r>
              <a:rPr lang="en-US" dirty="0" err="1" smtClean="0"/>
              <a:t>Frezza</a:t>
            </a:r>
            <a:r>
              <a:rPr lang="lv-LV" dirty="0" smtClean="0"/>
              <a:t>. </a:t>
            </a:r>
            <a:r>
              <a:rPr lang="en-US" dirty="0" smtClean="0"/>
              <a:t>THE </a:t>
            </a:r>
            <a:r>
              <a:rPr lang="en-US" dirty="0"/>
              <a:t>CONCEPT OF INTERACTION: CROSSOVERS AMONG BIOLOGY, LOGIC AND </a:t>
            </a:r>
            <a:r>
              <a:rPr lang="en-US" dirty="0" smtClean="0"/>
              <a:t>PHILOSOPHY</a:t>
            </a:r>
            <a:r>
              <a:rPr lang="lv-LV" dirty="0" smtClean="0"/>
              <a:t>. </a:t>
            </a:r>
            <a:r>
              <a:rPr lang="en-US" dirty="0" smtClean="0">
                <a:hlinkClick r:id="rId3"/>
              </a:rPr>
              <a:t>http</a:t>
            </a:r>
            <a:r>
              <a:rPr lang="en-US" dirty="0">
                <a:hlinkClick r:id="rId3"/>
              </a:rPr>
              <a:t>://</a:t>
            </a:r>
            <a:r>
              <a:rPr lang="en-US" dirty="0" smtClean="0">
                <a:hlinkClick r:id="rId3"/>
              </a:rPr>
              <a:t>dspace-roma3.caspur.it/bitstream/2307/3878/1/The%20concept%20of%20interaction_crossovers%20among%20biology_logic%20and%20philosophy.pdf</a:t>
            </a:r>
            <a:r>
              <a:rPr lang="lv-LV" dirty="0" smtClean="0"/>
              <a:t> </a:t>
            </a:r>
            <a:endParaRPr lang="en-US" dirty="0"/>
          </a:p>
        </p:txBody>
      </p:sp>
    </p:spTree>
    <p:extLst>
      <p:ext uri="{BB962C8B-B14F-4D97-AF65-F5344CB8AC3E}">
        <p14:creationId xmlns:p14="http://schemas.microsoft.com/office/powerpoint/2010/main" val="30474666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Matemātika – vienkāršākais </a:t>
            </a:r>
            <a:r>
              <a:rPr lang="lv-LV" dirty="0" smtClean="0">
                <a:solidFill>
                  <a:srgbClr val="FF0000"/>
                </a:solidFill>
              </a:rPr>
              <a:t>iespējamais</a:t>
            </a:r>
            <a:endParaRPr lang="en-US" dirty="0">
              <a:solidFill>
                <a:srgbClr val="FF0000"/>
              </a:solidFill>
            </a:endParaRPr>
          </a:p>
        </p:txBody>
      </p:sp>
      <p:sp>
        <p:nvSpPr>
          <p:cNvPr id="3" name="Content Placeholder 2"/>
          <p:cNvSpPr>
            <a:spLocks noGrp="1"/>
          </p:cNvSpPr>
          <p:nvPr>
            <p:ph idx="1"/>
          </p:nvPr>
        </p:nvSpPr>
        <p:spPr>
          <a:xfrm>
            <a:off x="838200" y="1825624"/>
            <a:ext cx="10515600" cy="4648327"/>
          </a:xfrm>
        </p:spPr>
        <p:txBody>
          <a:bodyPr>
            <a:normAutofit fontScale="92500" lnSpcReduction="20000"/>
          </a:bodyPr>
          <a:lstStyle/>
          <a:p>
            <a:r>
              <a:rPr lang="lv-LV" dirty="0" smtClean="0"/>
              <a:t>Šī referāta rāmjos izvēlamies vienu no matemātikas aprakstošajām definīcijām:</a:t>
            </a:r>
          </a:p>
          <a:p>
            <a:pPr lvl="1"/>
            <a:r>
              <a:rPr lang="lv-LV" dirty="0"/>
              <a:t>Matemātika – vienkāršākais iespējamais</a:t>
            </a:r>
            <a:endParaRPr lang="lv-LV" dirty="0" smtClean="0"/>
          </a:p>
          <a:p>
            <a:r>
              <a:rPr lang="lv-LV" dirty="0" smtClean="0"/>
              <a:t>Apskatīsim šo definīciju trīs veidos, veicot trīs lielus abstrakcijas lēcienus:</a:t>
            </a:r>
            <a:endParaRPr lang="lv-LV" dirty="0"/>
          </a:p>
          <a:p>
            <a:pPr lvl="1"/>
            <a:r>
              <a:rPr lang="lv-LV" dirty="0" smtClean="0"/>
              <a:t>Matemātika </a:t>
            </a:r>
            <a:r>
              <a:rPr lang="lv-LV" dirty="0"/>
              <a:t>ir </a:t>
            </a:r>
          </a:p>
          <a:p>
            <a:pPr lvl="2"/>
            <a:r>
              <a:rPr lang="lv-LV" dirty="0"/>
              <a:t>vienkāršākais </a:t>
            </a:r>
            <a:r>
              <a:rPr lang="lv-LV" dirty="0">
                <a:solidFill>
                  <a:srgbClr val="FF0000"/>
                </a:solidFill>
              </a:rPr>
              <a:t>iespējamais</a:t>
            </a:r>
            <a:r>
              <a:rPr lang="lv-LV" dirty="0"/>
              <a:t> (no </a:t>
            </a:r>
            <a:r>
              <a:rPr lang="lv-LV" dirty="0" smtClean="0"/>
              <a:t>(atsevišķa) matemātiķa/homo sapiens, indivīda viedokļa);</a:t>
            </a:r>
          </a:p>
          <a:p>
            <a:pPr lvl="3"/>
            <a:r>
              <a:rPr lang="lv-LV" dirty="0" smtClean="0"/>
              <a:t>Individuālais līmenis, tradicionāli, kā saprotam, ko dara atsevišķs matemātiķis.</a:t>
            </a:r>
          </a:p>
          <a:p>
            <a:pPr lvl="2"/>
            <a:r>
              <a:rPr lang="lv-LV" dirty="0" smtClean="0">
                <a:solidFill>
                  <a:srgbClr val="FF0000"/>
                </a:solidFill>
              </a:rPr>
              <a:t>Iespējamais</a:t>
            </a:r>
            <a:r>
              <a:rPr lang="lv-LV" dirty="0" smtClean="0"/>
              <a:t> </a:t>
            </a:r>
            <a:r>
              <a:rPr lang="lv-LV" dirty="0"/>
              <a:t>(no dabas viedokļa</a:t>
            </a:r>
            <a:r>
              <a:rPr lang="lv-LV" dirty="0" smtClean="0"/>
              <a:t>);</a:t>
            </a:r>
          </a:p>
          <a:p>
            <a:pPr lvl="3"/>
            <a:r>
              <a:rPr lang="lv-LV" dirty="0" smtClean="0"/>
              <a:t>Piemēram, process dabā, kas notiek precīzi pēc dabas likumiem, kas it kā «pats sevi izrēķina»: gāzes molekulu sadursmes noslēgtā traukā kāda laika sprīdī.</a:t>
            </a:r>
            <a:endParaRPr lang="lv-LV" dirty="0"/>
          </a:p>
          <a:p>
            <a:pPr lvl="2"/>
            <a:r>
              <a:rPr lang="lv-LV" dirty="0"/>
              <a:t>Vienīgais </a:t>
            </a:r>
            <a:r>
              <a:rPr lang="lv-LV" dirty="0">
                <a:solidFill>
                  <a:srgbClr val="FF0000"/>
                </a:solidFill>
              </a:rPr>
              <a:t>iespējamais</a:t>
            </a:r>
            <a:r>
              <a:rPr lang="lv-LV" dirty="0"/>
              <a:t> (</a:t>
            </a:r>
            <a:r>
              <a:rPr lang="lv-LV" dirty="0" smtClean="0"/>
              <a:t>no visaptverošā/ absolūtā/universa </a:t>
            </a:r>
            <a:r>
              <a:rPr lang="lv-LV" dirty="0"/>
              <a:t>viedokļa</a:t>
            </a:r>
            <a:r>
              <a:rPr lang="lv-LV" dirty="0" smtClean="0"/>
              <a:t>)	</a:t>
            </a:r>
          </a:p>
          <a:p>
            <a:pPr lvl="3"/>
            <a:r>
              <a:rPr lang="lv-LV" dirty="0" smtClean="0"/>
              <a:t>Piemēram, viss visums kopā tā laika vēsturē kopā: process precīzs, kas «sevi izrēķina».</a:t>
            </a:r>
          </a:p>
          <a:p>
            <a:r>
              <a:rPr lang="lv-LV" dirty="0" smtClean="0"/>
              <a:t>Ir iespējams, ka matemātika visos šajos līmeņos ir viena un tā pati, un vairums matemātiķu, fiziķu pie šā apstātos, bet šī referāta rāmjos pieņemsim, ka mums nav iespēju pārbaudīt šo vienādību un lietosim šos trīs atšķirīgos līmeņus.</a:t>
            </a:r>
            <a:endParaRPr lang="lv-LV" dirty="0"/>
          </a:p>
          <a:p>
            <a:pPr lvl="2"/>
            <a:endParaRPr lang="lv-LV" dirty="0"/>
          </a:p>
          <a:p>
            <a:endParaRPr lang="en-US" dirty="0"/>
          </a:p>
        </p:txBody>
      </p:sp>
    </p:spTree>
    <p:extLst>
      <p:ext uri="{BB962C8B-B14F-4D97-AF65-F5344CB8AC3E}">
        <p14:creationId xmlns:p14="http://schemas.microsoft.com/office/powerpoint/2010/main" val="30018698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Hipotētiski: Matemātika no dabas viedokļa – </a:t>
            </a:r>
            <a:r>
              <a:rPr lang="lv-LV" dirty="0" smtClean="0">
                <a:solidFill>
                  <a:srgbClr val="FF0000"/>
                </a:solidFill>
              </a:rPr>
              <a:t>iespējamais</a:t>
            </a:r>
            <a:r>
              <a:rPr lang="lv-LV" dirty="0" smtClean="0"/>
              <a:t>, proti, tas kas ir iespējams</a:t>
            </a:r>
            <a:endParaRPr lang="en-US" dirty="0"/>
          </a:p>
        </p:txBody>
      </p:sp>
      <p:sp>
        <p:nvSpPr>
          <p:cNvPr id="3" name="Content Placeholder 2"/>
          <p:cNvSpPr>
            <a:spLocks noGrp="1"/>
          </p:cNvSpPr>
          <p:nvPr>
            <p:ph idx="1"/>
          </p:nvPr>
        </p:nvSpPr>
        <p:spPr/>
        <p:txBody>
          <a:bodyPr>
            <a:normAutofit fontScale="92500" lnSpcReduction="20000"/>
          </a:bodyPr>
          <a:lstStyle/>
          <a:p>
            <a:r>
              <a:rPr lang="lv-LV" dirty="0" smtClean="0"/>
              <a:t>Galileo Galileja formulējumā: daba ir rakstīta matemātikas valodā:</a:t>
            </a:r>
          </a:p>
          <a:p>
            <a:pPr lvl="1"/>
            <a:r>
              <a:rPr lang="lv-LV" dirty="0" smtClean="0"/>
              <a:t>Soli tālāk: </a:t>
            </a:r>
            <a:r>
              <a:rPr lang="lv-LV" dirty="0" smtClean="0">
                <a:solidFill>
                  <a:srgbClr val="FF0000"/>
                </a:solidFill>
              </a:rPr>
              <a:t>dabā procesi notiek precīzi it kā tie tiktu rēķināti. </a:t>
            </a:r>
            <a:r>
              <a:rPr lang="lv-LV" dirty="0" smtClean="0"/>
              <a:t>LHC paātrināties daļiņu kūļi ļoti precīzi ar magnētisko lauku var tikt noliekti, novirzīti tā, ka tie saduras;</a:t>
            </a:r>
          </a:p>
          <a:p>
            <a:pPr lvl="1"/>
            <a:r>
              <a:rPr lang="lv-LV" dirty="0" smtClean="0"/>
              <a:t>Dabā realizējas precīzi aprakstāmi procesi, kuri piederētu matemātikai kā to saprotam.</a:t>
            </a:r>
          </a:p>
          <a:p>
            <a:pPr lvl="1"/>
            <a:r>
              <a:rPr lang="lv-LV" dirty="0" smtClean="0">
                <a:solidFill>
                  <a:srgbClr val="00B050"/>
                </a:solidFill>
              </a:rPr>
              <a:t>Šie </a:t>
            </a:r>
            <a:r>
              <a:rPr lang="lv-LV" dirty="0" smtClean="0">
                <a:solidFill>
                  <a:srgbClr val="FF0000"/>
                </a:solidFill>
              </a:rPr>
              <a:t>dabā realizētie «matemātiskie risinājumi» ir sarežģītāki, nekā spēj cilvēks izrēķināt</a:t>
            </a:r>
            <a:r>
              <a:rPr lang="lv-LV" dirty="0" smtClean="0">
                <a:solidFill>
                  <a:srgbClr val="00B050"/>
                </a:solidFill>
              </a:rPr>
              <a:t>, bet cilvēks var pārliecināties, ka šie «risinājumi» ir cilvēcisko spēju risināmo uzdevumu atrisinājumu turpinājumi/paplašinājumi.</a:t>
            </a:r>
          </a:p>
          <a:p>
            <a:pPr lvl="1"/>
            <a:r>
              <a:rPr lang="lv-LV" dirty="0" smtClean="0">
                <a:solidFill>
                  <a:srgbClr val="FF0000"/>
                </a:solidFill>
              </a:rPr>
              <a:t>Atšķirībā no indivīdam zināmās matemātikas dabas procesā piedalošās ir tāda, ko indivīds nezina, bet «zina» tikai daba.</a:t>
            </a:r>
          </a:p>
          <a:p>
            <a:r>
              <a:rPr lang="lv-LV" dirty="0" smtClean="0"/>
              <a:t>Fizikas likumi matemātikas valodā to apstiprina: klasiskā Ņutona matemātika; kvantu mehānika, relativitātes teorija</a:t>
            </a:r>
          </a:p>
          <a:p>
            <a:pPr lvl="1"/>
            <a:r>
              <a:rPr lang="lv-LV" dirty="0" smtClean="0"/>
              <a:t>Sk. </a:t>
            </a:r>
            <a:r>
              <a:rPr lang="en-US" dirty="0"/>
              <a:t>On Dirac magnetic monopole and </a:t>
            </a:r>
            <a:r>
              <a:rPr lang="en-US" dirty="0" err="1"/>
              <a:t>Hopf</a:t>
            </a:r>
            <a:r>
              <a:rPr lang="en-US" dirty="0"/>
              <a:t> </a:t>
            </a:r>
            <a:r>
              <a:rPr lang="en-US" dirty="0" err="1"/>
              <a:t>fibration</a:t>
            </a:r>
            <a:endParaRPr lang="en-US" dirty="0"/>
          </a:p>
          <a:p>
            <a:pPr lvl="1"/>
            <a:r>
              <a:rPr lang="lv-LV" dirty="0" smtClean="0"/>
              <a:t> </a:t>
            </a:r>
            <a:r>
              <a:rPr lang="lv-LV" dirty="0" smtClean="0">
                <a:hlinkClick r:id="rId2"/>
              </a:rPr>
              <a:t>https://dspace.lu.lv/dspace/handle/7/1307</a:t>
            </a:r>
            <a:r>
              <a:rPr lang="lv-LV" dirty="0" smtClean="0"/>
              <a:t> </a:t>
            </a:r>
            <a:endParaRPr lang="en-US" dirty="0"/>
          </a:p>
        </p:txBody>
      </p:sp>
    </p:spTree>
    <p:extLst>
      <p:ext uri="{BB962C8B-B14F-4D97-AF65-F5344CB8AC3E}">
        <p14:creationId xmlns:p14="http://schemas.microsoft.com/office/powerpoint/2010/main" val="10165058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t>Fizika: </a:t>
            </a:r>
            <a:r>
              <a:rPr lang="lv-LV" dirty="0" smtClean="0">
                <a:solidFill>
                  <a:srgbClr val="FF0000"/>
                </a:solidFill>
              </a:rPr>
              <a:t>iespējamais eksistē</a:t>
            </a:r>
            <a:r>
              <a:rPr lang="lv-LV" dirty="0" smtClean="0"/>
              <a:t>, ja Galileja tēze «Daba ir rakstīta matemātikas valodā» ir absolūti precīza</a:t>
            </a:r>
            <a:endParaRPr lang="en-US" dirty="0"/>
          </a:p>
        </p:txBody>
      </p:sp>
      <p:sp>
        <p:nvSpPr>
          <p:cNvPr id="3" name="Content Placeholder 2"/>
          <p:cNvSpPr>
            <a:spLocks noGrp="1"/>
          </p:cNvSpPr>
          <p:nvPr>
            <p:ph idx="1"/>
          </p:nvPr>
        </p:nvSpPr>
        <p:spPr/>
        <p:txBody>
          <a:bodyPr>
            <a:normAutofit lnSpcReduction="10000"/>
          </a:bodyPr>
          <a:lstStyle/>
          <a:p>
            <a:r>
              <a:rPr lang="lv-LV" dirty="0" smtClean="0"/>
              <a:t>Tas kas ir matemātikā iespējams, eksistē dabā, ko mēs atklājam kā fizikas likumus;</a:t>
            </a:r>
          </a:p>
          <a:p>
            <a:r>
              <a:rPr lang="lv-LV" dirty="0" smtClean="0"/>
              <a:t>Bet šis apgalvojumus it kā ir jāsašaurina uz to, ko mēs kā fiziku atklājam, pētot dabas fenomenus.</a:t>
            </a:r>
          </a:p>
          <a:p>
            <a:pPr lvl="1"/>
            <a:r>
              <a:rPr lang="lv-LV" dirty="0" smtClean="0"/>
              <a:t>Proti, ir tādi matemātiski rezultāti, kam nekas neatbilst kā mums zināmie fizikas likumi vai, vismaz pagaidām nē;</a:t>
            </a:r>
          </a:p>
          <a:p>
            <a:pPr lvl="2"/>
            <a:r>
              <a:rPr lang="lv-LV" dirty="0" smtClean="0"/>
              <a:t>Tomēr tendence ir matemātisku faktu nozīmei pieaugt fizikā. Proti, ja agrāk kāda disciplīna šķita fizikai nevajadzīga, teorētiska, ko dēvēja par tīro matemātiku, t.i., bez pielietojuma fizikā, tad tagad tā kļūst pēkšņi aktuāla fizikā. Šī tendence arvien pastiprinās, tā ka tiek izteikti minējumi, ka visi, vai gandrīz visi matemātiskie fakti fizikā atradīs atbilstību. </a:t>
            </a:r>
          </a:p>
          <a:p>
            <a:pPr lvl="1"/>
            <a:r>
              <a:rPr lang="lv-LV" dirty="0" smtClean="0"/>
              <a:t>Tātad, ja matemātiskajam faktam atbilst kas fizikā, tad tas eksistē kā fizikas likumsakarība.</a:t>
            </a:r>
            <a:endParaRPr lang="en-US" dirty="0"/>
          </a:p>
        </p:txBody>
      </p:sp>
    </p:spTree>
    <p:extLst>
      <p:ext uri="{BB962C8B-B14F-4D97-AF65-F5344CB8AC3E}">
        <p14:creationId xmlns:p14="http://schemas.microsoft.com/office/powerpoint/2010/main" val="458267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064" y="158497"/>
            <a:ext cx="10841736" cy="829055"/>
          </a:xfrm>
        </p:spPr>
        <p:txBody>
          <a:bodyPr>
            <a:normAutofit fontScale="90000"/>
          </a:bodyPr>
          <a:lstStyle/>
          <a:p>
            <a:r>
              <a:rPr lang="lv-LV" dirty="0" smtClean="0"/>
              <a:t>Galileo Galilejs: Daba ir rakstīta matemātikas valodā</a:t>
            </a:r>
            <a:endParaRPr lang="en-US" dirty="0"/>
          </a:p>
        </p:txBody>
      </p:sp>
      <p:pic>
        <p:nvPicPr>
          <p:cNvPr id="1026" name="Picture 2" descr="https://upload.wikimedia.org/wikipedia/commons/thumb/e/e7/Bertini_fresco_of_Galileo_Galilei_and_Doge_of_Venice.jpg/220px-Bertini_fresco_of_Galileo_Galilei_and_Doge_of_Venic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96866" y="987552"/>
            <a:ext cx="5095134" cy="553516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82880" y="987552"/>
            <a:ext cx="6843416" cy="9971961"/>
          </a:xfrm>
          <a:prstGeom prst="rect">
            <a:avLst/>
          </a:prstGeom>
        </p:spPr>
        <p:txBody>
          <a:bodyPr wrap="square">
            <a:spAutoFit/>
          </a:bodyPr>
          <a:lstStyle/>
          <a:p>
            <a:r>
              <a:rPr lang="lv-LV" dirty="0"/>
              <a:t>Galileo Galilejs: </a:t>
            </a:r>
            <a:r>
              <a:rPr lang="lv-LV" dirty="0" smtClean="0"/>
              <a:t>(</a:t>
            </a:r>
            <a:r>
              <a:rPr lang="en-US" dirty="0" smtClean="0"/>
              <a:t>15 </a:t>
            </a:r>
            <a:r>
              <a:rPr lang="en-US" dirty="0"/>
              <a:t>February </a:t>
            </a:r>
            <a:r>
              <a:rPr lang="en-US" dirty="0" smtClean="0"/>
              <a:t>1564– </a:t>
            </a:r>
            <a:r>
              <a:rPr lang="en-US" dirty="0"/>
              <a:t>8 January 1642</a:t>
            </a:r>
            <a:r>
              <a:rPr lang="en-US" dirty="0" smtClean="0"/>
              <a:t>)</a:t>
            </a:r>
            <a:endParaRPr lang="lv-LV" dirty="0" smtClean="0"/>
          </a:p>
          <a:p>
            <a:r>
              <a:rPr lang="en-US" dirty="0" smtClean="0"/>
              <a:t>Je</a:t>
            </a:r>
            <a:r>
              <a:rPr lang="lv-LV" dirty="0" smtClean="0"/>
              <a:t>zuītu Collegio </a:t>
            </a:r>
            <a:r>
              <a:rPr lang="lv-LV" dirty="0"/>
              <a:t>Romano profesors matemātikā (1619) </a:t>
            </a:r>
            <a:endParaRPr lang="lv-LV" u="sng" dirty="0" smtClean="0"/>
          </a:p>
          <a:p>
            <a:r>
              <a:rPr lang="lv-LV" dirty="0" smtClean="0"/>
              <a:t>Novērojamās astronomijas tēvs, Fizikas tēvs, Zinātnes tēvs</a:t>
            </a:r>
          </a:p>
          <a:p>
            <a:endParaRPr lang="lv-LV" dirty="0"/>
          </a:p>
          <a:p>
            <a:r>
              <a:rPr lang="lv-LV" dirty="0" smtClean="0"/>
              <a:t>Galileo Galilei, Il Saggiatore (Assyer) (</a:t>
            </a:r>
            <a:r>
              <a:rPr lang="lv-LV" smtClean="0"/>
              <a:t>1623)</a:t>
            </a:r>
            <a:endParaRPr lang="lv-LV" dirty="0" smtClean="0"/>
          </a:p>
          <a:p>
            <a:r>
              <a:rPr lang="en-US" sz="1400" i="1" dirty="0" smtClean="0"/>
              <a:t>Philosophy </a:t>
            </a:r>
            <a:r>
              <a:rPr lang="en-US" sz="1400" i="1" dirty="0"/>
              <a:t>[i.e. physics] is written in this grand book — I mean the universe — which stands continually open to our gaze, but it cannot be understood unless one first learns to comprehend the language and interpret the characters in which it is written. It is written in the language of mathematics, and its characters are triangles, circles, and other geometrical figures, without which it is humanly impossible to understand a single word of it; without these, one is wandering around in a dark labyrinth</a:t>
            </a:r>
            <a:r>
              <a:rPr lang="en-US" sz="1400" i="1" dirty="0" smtClean="0"/>
              <a:t>.</a:t>
            </a:r>
            <a:endParaRPr lang="lv-LV" dirty="0" smtClean="0"/>
          </a:p>
          <a:p>
            <a:r>
              <a:rPr lang="lv-LV" dirty="0" smtClean="0"/>
              <a:t>Galileo Galilejs: </a:t>
            </a:r>
            <a:r>
              <a:rPr lang="lv-LV" dirty="0"/>
              <a:t>Daba ir rakstīta </a:t>
            </a:r>
            <a:r>
              <a:rPr lang="lv-LV" dirty="0" smtClean="0"/>
              <a:t>matemātikas. Doma izteikta  17. gadsimtā. Fizika vēl tikai tās iedīglī, tīeši G. Galilejs ir tās pirmradītājs. Matemātika nesalīdzināmi vienkāršāka nekā ar to saprotam šodien.</a:t>
            </a:r>
            <a:endParaRPr lang="lv-LV" dirty="0"/>
          </a:p>
          <a:p>
            <a:endParaRPr lang="lv-LV" dirty="0" smtClean="0"/>
          </a:p>
          <a:p>
            <a:r>
              <a:rPr lang="lv-LV" sz="1600" dirty="0" smtClean="0"/>
              <a:t>Galileja formulējums/hipotēze/tēze mūsdienu izpratnē: Daba ir rakstīta matemātikas valodā, saprotot ar matemātiku to, ko mēs saprotam ar to šodien. Šodienas fizika to vairāk kā apstiprina. </a:t>
            </a:r>
            <a:endParaRPr lang="lv-LV" dirty="0"/>
          </a:p>
          <a:p>
            <a:r>
              <a:rPr lang="lv-LV" sz="1600" dirty="0" smtClean="0"/>
              <a:t>Uzstādīsim jautājumu: Kāpēc G. Galileja ideja ir tik produktīva? Šo ir jautājuši arī citi varbūt nesaistot to tik ļoti ar Galileju. Piemēram,  Eugene Wigner. </a:t>
            </a:r>
            <a:r>
              <a:rPr lang="en-US" sz="1600" dirty="0"/>
              <a:t>THE UNREASONABLE EFFECTIVENSS OF MATHEMATICS IN THE NATURAL SCIENCES </a:t>
            </a:r>
            <a:r>
              <a:rPr lang="lv-LV" sz="1600" dirty="0"/>
              <a:t>, </a:t>
            </a:r>
            <a:r>
              <a:rPr lang="lv-LV" sz="1200" dirty="0">
                <a:hlinkClick r:id="rId3"/>
              </a:rPr>
              <a:t>http://www.maths.ed.ac.uk/~</a:t>
            </a:r>
            <a:r>
              <a:rPr lang="lv-LV" sz="1200" dirty="0" smtClean="0">
                <a:hlinkClick r:id="rId3"/>
              </a:rPr>
              <a:t>aar/papers/wigner.pdf</a:t>
            </a:r>
            <a:r>
              <a:rPr lang="lv-LV" sz="1200" dirty="0" smtClean="0"/>
              <a:t> </a:t>
            </a:r>
          </a:p>
          <a:p>
            <a:endParaRPr lang="lv-LV" dirty="0"/>
          </a:p>
          <a:p>
            <a:endParaRPr lang="lv-LV" dirty="0" smtClean="0"/>
          </a:p>
          <a:p>
            <a:endParaRPr lang="lv-LV" dirty="0"/>
          </a:p>
          <a:p>
            <a:endParaRPr lang="lv-LV" dirty="0" smtClean="0"/>
          </a:p>
          <a:p>
            <a:endParaRPr lang="lv-LV" dirty="0"/>
          </a:p>
          <a:p>
            <a:endParaRPr lang="lv-LV" dirty="0" smtClean="0"/>
          </a:p>
          <a:p>
            <a:endParaRPr lang="lv-LV" dirty="0"/>
          </a:p>
          <a:p>
            <a:endParaRPr lang="lv-LV" dirty="0" smtClean="0"/>
          </a:p>
          <a:p>
            <a:endParaRPr lang="lv-LV" dirty="0"/>
          </a:p>
          <a:p>
            <a:endParaRPr lang="lv-LV" dirty="0" smtClean="0"/>
          </a:p>
          <a:p>
            <a:endParaRPr lang="lv-LV" dirty="0"/>
          </a:p>
          <a:p>
            <a:endParaRPr lang="lv-LV" dirty="0" smtClean="0"/>
          </a:p>
          <a:p>
            <a:endParaRPr lang="lv-LV" dirty="0"/>
          </a:p>
          <a:p>
            <a:endParaRPr lang="lv-LV" dirty="0" smtClean="0"/>
          </a:p>
          <a:p>
            <a:endParaRPr lang="en-US" dirty="0"/>
          </a:p>
        </p:txBody>
      </p:sp>
    </p:spTree>
    <p:extLst>
      <p:ext uri="{BB962C8B-B14F-4D97-AF65-F5344CB8AC3E}">
        <p14:creationId xmlns:p14="http://schemas.microsoft.com/office/powerpoint/2010/main" val="19533182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Hipotētiski: matemātika no visa universa viedokļa kā </a:t>
            </a:r>
            <a:r>
              <a:rPr lang="lv-LV" dirty="0" smtClean="0">
                <a:solidFill>
                  <a:srgbClr val="FF0000"/>
                </a:solidFill>
              </a:rPr>
              <a:t>vienīgais</a:t>
            </a:r>
            <a:r>
              <a:rPr lang="lv-LV" dirty="0" smtClean="0"/>
              <a:t> iespējamais</a:t>
            </a:r>
            <a:endParaRPr lang="en-US" dirty="0"/>
          </a:p>
        </p:txBody>
      </p:sp>
      <p:sp>
        <p:nvSpPr>
          <p:cNvPr id="3" name="Content Placeholder 2"/>
          <p:cNvSpPr>
            <a:spLocks noGrp="1"/>
          </p:cNvSpPr>
          <p:nvPr>
            <p:ph idx="1"/>
          </p:nvPr>
        </p:nvSpPr>
        <p:spPr/>
        <p:txBody>
          <a:bodyPr>
            <a:normAutofit fontScale="92500" lnSpcReduction="20000"/>
          </a:bodyPr>
          <a:lstStyle/>
          <a:p>
            <a:r>
              <a:rPr lang="lv-LV" dirty="0" smtClean="0">
                <a:solidFill>
                  <a:srgbClr val="FF0000"/>
                </a:solidFill>
              </a:rPr>
              <a:t>Visums kopā, viss universs, - </a:t>
            </a:r>
            <a:r>
              <a:rPr lang="lv-LV" dirty="0">
                <a:solidFill>
                  <a:srgbClr val="FF0000"/>
                </a:solidFill>
              </a:rPr>
              <a:t>kā visas dabas </a:t>
            </a:r>
            <a:r>
              <a:rPr lang="lv-LV" dirty="0" smtClean="0">
                <a:solidFill>
                  <a:srgbClr val="FF0000"/>
                </a:solidFill>
              </a:rPr>
              <a:t>summa, «zina» matemātiku, ko lieto «izrēķinot» šo universu </a:t>
            </a:r>
            <a:endParaRPr lang="en-US" dirty="0">
              <a:solidFill>
                <a:srgbClr val="FF0000"/>
              </a:solidFill>
            </a:endParaRPr>
          </a:p>
          <a:p>
            <a:r>
              <a:rPr lang="lv-LV" dirty="0"/>
              <a:t>Hipotētiski: matemātika no visa universa viedokļa kā </a:t>
            </a:r>
            <a:r>
              <a:rPr lang="lv-LV" dirty="0">
                <a:solidFill>
                  <a:srgbClr val="FF0000"/>
                </a:solidFill>
              </a:rPr>
              <a:t>vienīgais</a:t>
            </a:r>
            <a:r>
              <a:rPr lang="lv-LV" dirty="0"/>
              <a:t> </a:t>
            </a:r>
            <a:r>
              <a:rPr lang="lv-LV" dirty="0" smtClean="0"/>
              <a:t>iespējamais;</a:t>
            </a:r>
          </a:p>
          <a:p>
            <a:r>
              <a:rPr lang="lv-LV" dirty="0" smtClean="0">
                <a:solidFill>
                  <a:srgbClr val="FF0000"/>
                </a:solidFill>
              </a:rPr>
              <a:t>Vienīgais</a:t>
            </a:r>
            <a:r>
              <a:rPr lang="lv-LV" dirty="0" smtClean="0"/>
              <a:t>, labi saskan ar Leibnica universu, kas ir vislabākais:</a:t>
            </a:r>
          </a:p>
          <a:p>
            <a:pPr lvl="1"/>
            <a:r>
              <a:rPr lang="lv-LV" dirty="0" smtClean="0"/>
              <a:t>Ja universs ir pats par sevi vienīgais, un realizē sevi vienīgo iespējamo, tad šis vienīgais ir arī vislabākais, </a:t>
            </a:r>
          </a:p>
          <a:p>
            <a:pPr lvl="2"/>
            <a:r>
              <a:rPr lang="lv-LV" dirty="0" smtClean="0"/>
              <a:t>proti, nav ar ko salīdzināt, </a:t>
            </a:r>
          </a:p>
          <a:p>
            <a:pPr lvl="2"/>
            <a:r>
              <a:rPr lang="lv-LV" dirty="0" smtClean="0"/>
              <a:t>Ja pieņem vēl citu iespēju – sliktākais vai arī ambivalenci, nav iespējas vērtēt to, kas ir vienā eksemplārā:</a:t>
            </a:r>
          </a:p>
          <a:p>
            <a:pPr lvl="2"/>
            <a:r>
              <a:rPr lang="lv-LV" dirty="0" smtClean="0"/>
              <a:t>Leibnics Dievam atvēl pienākošos apzīmējumu – labākais, jo to radījis Dievs.</a:t>
            </a:r>
          </a:p>
          <a:p>
            <a:r>
              <a:rPr lang="lv-LV" dirty="0" smtClean="0"/>
              <a:t>Matemātika kā </a:t>
            </a:r>
            <a:r>
              <a:rPr lang="lv-LV" dirty="0" smtClean="0">
                <a:solidFill>
                  <a:srgbClr val="FF0000"/>
                </a:solidFill>
              </a:rPr>
              <a:t>vienīgais</a:t>
            </a:r>
            <a:r>
              <a:rPr lang="lv-LV" dirty="0" smtClean="0"/>
              <a:t> iespējamais no kopskata</a:t>
            </a:r>
          </a:p>
          <a:p>
            <a:pPr lvl="1"/>
            <a:r>
              <a:rPr lang="lv-LV" dirty="0" smtClean="0"/>
              <a:t>Feinmaņa kvantu mehānikas interpretācija «daļiņas» ceļš ir visi iespējamie ceļi</a:t>
            </a:r>
          </a:p>
          <a:p>
            <a:pPr lvl="1"/>
            <a:r>
              <a:rPr lang="lv-LV" dirty="0" smtClean="0"/>
              <a:t>Mēs it kā jau rekonstruējam pasauli šajā interpretācijā no kopskata viedokļa. Ko tas nozīmē = mēs mākam apzināties? </a:t>
            </a:r>
          </a:p>
          <a:p>
            <a:pPr lvl="1"/>
            <a:endParaRPr lang="en-US" dirty="0"/>
          </a:p>
        </p:txBody>
      </p:sp>
    </p:spTree>
    <p:extLst>
      <p:ext uri="{BB962C8B-B14F-4D97-AF65-F5344CB8AC3E}">
        <p14:creationId xmlns:p14="http://schemas.microsoft.com/office/powerpoint/2010/main" val="3031115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Topoloģisks modelis, kas mēģina izskaidrot tumšās matērijas klātbūtni visumā</a:t>
            </a:r>
            <a:endParaRPr lang="en-US" dirty="0"/>
          </a:p>
        </p:txBody>
      </p:sp>
      <p:sp>
        <p:nvSpPr>
          <p:cNvPr id="3" name="Content Placeholder 2"/>
          <p:cNvSpPr>
            <a:spLocks noGrp="1"/>
          </p:cNvSpPr>
          <p:nvPr>
            <p:ph idx="1"/>
          </p:nvPr>
        </p:nvSpPr>
        <p:spPr>
          <a:xfrm>
            <a:off x="838200" y="1825624"/>
            <a:ext cx="2941603" cy="4575175"/>
          </a:xfrm>
        </p:spPr>
        <p:txBody>
          <a:bodyPr>
            <a:normAutofit fontScale="77500" lnSpcReduction="20000"/>
          </a:bodyPr>
          <a:lstStyle/>
          <a:p>
            <a:r>
              <a:rPr lang="lv-LV" sz="1600" dirty="0" smtClean="0"/>
              <a:t>Ja mūsu visums ir neorientējams, kā, piemēram, Mēbiusa lapa vai Kleina pudele, kam 3,4, un augstāk dimensijās atbilstu attiecīgās neorientējamās telpas, tad būtu iespēja tumšo matēriju skaidrot ar to, kas lokalizējas visuma «otrā pusē», kas ar fizikāliem aparātiem nav detektējama, bet tās klātbūtni fiksē blīvuma mērījumi galaktikās utt., kā tas notiek tumšās matērijas gadījumā.</a:t>
            </a:r>
          </a:p>
          <a:p>
            <a:r>
              <a:rPr lang="lv-LV" sz="1700" dirty="0" smtClean="0"/>
              <a:t>  SU(2) simetrijā mītošais elektrons reprezentējas fizikālajā detektējamībā (SO(3)) kā ½ spina daļiņa, bet «viens eksemlārs» divos veidos, mūsu galaktikas apkārtnē un «otrā universa pusē».</a:t>
            </a:r>
          </a:p>
          <a:p>
            <a:r>
              <a:rPr lang="lv-LV" sz="1800" dirty="0" smtClean="0"/>
              <a:t>Ja to attiecinām uz visu matēriju, tad viena matērijas puse detektējas «šeit» un otra puse («neorientējamās telpas otrā pusē») visuma vistālākajā daļā, ko nekādi aparāti, kas orientēti uz matērijas detektēšanu «šeit» nedetektē. To pašu dara mūsu fizika, kas skaidro aparātu rādījumus «šeit», neredzot «ļoti tālo» daļu.</a:t>
            </a:r>
          </a:p>
          <a:p>
            <a:endParaRPr lang="en-US" sz="1800" dirty="0"/>
          </a:p>
        </p:txBody>
      </p:sp>
      <p:grpSp>
        <p:nvGrpSpPr>
          <p:cNvPr id="4" name="Canvas 1"/>
          <p:cNvGrpSpPr/>
          <p:nvPr/>
        </p:nvGrpSpPr>
        <p:grpSpPr>
          <a:xfrm>
            <a:off x="3756561" y="2039461"/>
            <a:ext cx="7228114" cy="4137502"/>
            <a:chOff x="0" y="0"/>
            <a:chExt cx="5486400" cy="3923665"/>
          </a:xfrm>
        </p:grpSpPr>
        <p:sp>
          <p:nvSpPr>
            <p:cNvPr id="5" name="Rectangle 4"/>
            <p:cNvSpPr/>
            <p:nvPr/>
          </p:nvSpPr>
          <p:spPr>
            <a:xfrm>
              <a:off x="0" y="0"/>
              <a:ext cx="5486400" cy="3923665"/>
            </a:xfrm>
            <a:prstGeom prst="rect">
              <a:avLst/>
            </a:prstGeom>
          </p:spPr>
        </p:sp>
        <p:cxnSp>
          <p:nvCxnSpPr>
            <p:cNvPr id="6" name="Straight Arrow Connector 5"/>
            <p:cNvCxnSpPr/>
            <p:nvPr/>
          </p:nvCxnSpPr>
          <p:spPr>
            <a:xfrm>
              <a:off x="573206" y="1166884"/>
              <a:ext cx="4401403" cy="34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27797" y="2074460"/>
              <a:ext cx="4326340" cy="136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607325" y="1187355"/>
              <a:ext cx="13648" cy="928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981433" y="1207827"/>
              <a:ext cx="0" cy="8802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27797" y="1644555"/>
              <a:ext cx="4360460" cy="27296"/>
            </a:xfrm>
            <a:prstGeom prst="line">
              <a:avLst/>
            </a:prstGeom>
          </p:spPr>
          <p:style>
            <a:lnRef idx="1">
              <a:schemeClr val="accent1"/>
            </a:lnRef>
            <a:fillRef idx="0">
              <a:schemeClr val="accent1"/>
            </a:fillRef>
            <a:effectRef idx="0">
              <a:schemeClr val="accent1"/>
            </a:effectRef>
            <a:fontRef idx="minor">
              <a:schemeClr val="tx1"/>
            </a:fontRef>
          </p:style>
        </p:cxnSp>
        <p:sp>
          <p:nvSpPr>
            <p:cNvPr id="11" name="Isosceles Triangle 10"/>
            <p:cNvSpPr/>
            <p:nvPr/>
          </p:nvSpPr>
          <p:spPr>
            <a:xfrm>
              <a:off x="2535656" y="1658204"/>
              <a:ext cx="232012" cy="11395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 name="Isosceles Triangle 11"/>
            <p:cNvSpPr/>
            <p:nvPr/>
          </p:nvSpPr>
          <p:spPr>
            <a:xfrm rot="10976160">
              <a:off x="2550816" y="1529218"/>
              <a:ext cx="237125" cy="12416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 name="Oval 12"/>
            <p:cNvSpPr/>
            <p:nvPr/>
          </p:nvSpPr>
          <p:spPr>
            <a:xfrm>
              <a:off x="2593074" y="2040340"/>
              <a:ext cx="174593" cy="1160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Oval 13"/>
            <p:cNvSpPr/>
            <p:nvPr/>
          </p:nvSpPr>
          <p:spPr>
            <a:xfrm>
              <a:off x="2579426" y="1141636"/>
              <a:ext cx="211539" cy="934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Text Box 11"/>
            <p:cNvSpPr txBox="1"/>
            <p:nvPr/>
          </p:nvSpPr>
          <p:spPr>
            <a:xfrm>
              <a:off x="921224" y="2265528"/>
              <a:ext cx="955344" cy="545911"/>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lv-LV" sz="1100">
                  <a:effectLst/>
                  <a:ea typeface="Calibri" panose="020F0502020204030204" pitchFamily="34" charset="0"/>
                  <a:cs typeface="Times New Roman" panose="02020603050405020304" pitchFamily="18" charset="0"/>
                </a:rPr>
                <a:t>Electron in SU(2) world</a:t>
              </a:r>
              <a:endParaRPr lang="en-US" sz="1100">
                <a:effectLst/>
                <a:ea typeface="Calibri" panose="020F0502020204030204" pitchFamily="34" charset="0"/>
                <a:cs typeface="Times New Roman" panose="02020603050405020304" pitchFamily="18" charset="0"/>
              </a:endParaRPr>
            </a:p>
          </p:txBody>
        </p:sp>
        <p:cxnSp>
          <p:nvCxnSpPr>
            <p:cNvPr id="16" name="Elbow Connector 15"/>
            <p:cNvCxnSpPr/>
            <p:nvPr/>
          </p:nvCxnSpPr>
          <p:spPr>
            <a:xfrm flipV="1">
              <a:off x="1856096" y="1719619"/>
              <a:ext cx="668740" cy="54590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 Box 13"/>
            <p:cNvSpPr txBox="1"/>
            <p:nvPr/>
          </p:nvSpPr>
          <p:spPr>
            <a:xfrm>
              <a:off x="3104866" y="2374709"/>
              <a:ext cx="1398895" cy="648269"/>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lv-LV" sz="1100">
                  <a:effectLst/>
                  <a:ea typeface="Calibri" panose="020F0502020204030204" pitchFamily="34" charset="0"/>
                  <a:cs typeface="Times New Roman" panose="02020603050405020304" pitchFamily="18" charset="0"/>
                </a:rPr>
                <a:t>Electron of ½ spin representation in the  physical world</a:t>
              </a:r>
              <a:endParaRPr lang="en-US" sz="1100">
                <a:effectLst/>
                <a:ea typeface="Calibri" panose="020F0502020204030204" pitchFamily="34" charset="0"/>
                <a:cs typeface="Times New Roman" panose="02020603050405020304" pitchFamily="18" charset="0"/>
              </a:endParaRPr>
            </a:p>
          </p:txBody>
        </p:sp>
        <p:cxnSp>
          <p:nvCxnSpPr>
            <p:cNvPr id="18" name="Elbow Connector 17"/>
            <p:cNvCxnSpPr/>
            <p:nvPr/>
          </p:nvCxnSpPr>
          <p:spPr>
            <a:xfrm rot="16200000" flipV="1">
              <a:off x="2518014" y="2340591"/>
              <a:ext cx="750627" cy="39578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 Box 15"/>
            <p:cNvSpPr txBox="1"/>
            <p:nvPr/>
          </p:nvSpPr>
          <p:spPr>
            <a:xfrm>
              <a:off x="129654" y="136478"/>
              <a:ext cx="2135875" cy="65509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lv-LV" sz="1100">
                  <a:effectLst/>
                  <a:ea typeface="Calibri" panose="020F0502020204030204" pitchFamily="34" charset="0"/>
                  <a:cs typeface="Times New Roman" panose="02020603050405020304" pitchFamily="18" charset="0"/>
                </a:rPr>
                <a:t>Electron 1/2spin representation on  the  other side of the Moebius band.</a:t>
              </a:r>
              <a:endParaRPr lang="en-US" sz="1100">
                <a:effectLst/>
                <a:ea typeface="Calibri" panose="020F0502020204030204" pitchFamily="34" charset="0"/>
                <a:cs typeface="Times New Roman" panose="02020603050405020304" pitchFamily="18" charset="0"/>
              </a:endParaRPr>
            </a:p>
          </p:txBody>
        </p:sp>
        <p:cxnSp>
          <p:nvCxnSpPr>
            <p:cNvPr id="20" name="Elbow Connector 19"/>
            <p:cNvCxnSpPr/>
            <p:nvPr/>
          </p:nvCxnSpPr>
          <p:spPr>
            <a:xfrm rot="16200000" flipH="1">
              <a:off x="2088108" y="518614"/>
              <a:ext cx="777922" cy="42308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 Box 17"/>
            <p:cNvSpPr txBox="1"/>
            <p:nvPr/>
          </p:nvSpPr>
          <p:spPr>
            <a:xfrm>
              <a:off x="177421" y="3070746"/>
              <a:ext cx="5186149" cy="771034"/>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lv-LV" sz="1000" dirty="0">
                  <a:effectLst/>
                  <a:ea typeface="Calibri" panose="020F0502020204030204" pitchFamily="34" charset="0"/>
                  <a:cs typeface="Times New Roman" panose="02020603050405020304" pitchFamily="18" charset="0"/>
                </a:rPr>
                <a:t>If our universe is unoriented then electron has two representations on both sides. We have two matters, neighbour world matter and “infinity far other Moebius side” matter which our physical world instruments can’t detect but we fix it by density calculations, and that may stand for the dark matter in our universe. </a:t>
              </a:r>
              <a:endParaRPr lang="en-US" sz="1100" dirty="0">
                <a:effectLst/>
                <a:ea typeface="Calibri" panose="020F0502020204030204" pitchFamily="34" charset="0"/>
                <a:cs typeface="Times New Roman" panose="02020603050405020304" pitchFamily="18" charset="0"/>
              </a:endParaRPr>
            </a:p>
          </p:txBody>
        </p:sp>
        <p:sp>
          <p:nvSpPr>
            <p:cNvPr id="22" name="Text Box 18"/>
            <p:cNvSpPr txBox="1"/>
            <p:nvPr/>
          </p:nvSpPr>
          <p:spPr>
            <a:xfrm>
              <a:off x="3971499" y="143294"/>
              <a:ext cx="1269241" cy="648274"/>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lv-LV" sz="1100">
                  <a:effectLst/>
                  <a:ea typeface="Calibri" panose="020F0502020204030204" pitchFamily="34" charset="0"/>
                  <a:cs typeface="Times New Roman" panose="02020603050405020304" pitchFamily="18" charset="0"/>
                </a:rPr>
                <a:t>SO(3) world, physical world we detect</a:t>
              </a:r>
              <a:endParaRPr lang="en-US" sz="1100">
                <a:effectLst/>
                <a:ea typeface="Calibri" panose="020F0502020204030204" pitchFamily="34" charset="0"/>
                <a:cs typeface="Times New Roman" panose="02020603050405020304" pitchFamily="18" charset="0"/>
              </a:endParaRPr>
            </a:p>
          </p:txBody>
        </p:sp>
        <p:cxnSp>
          <p:nvCxnSpPr>
            <p:cNvPr id="23" name="Elbow Connector 22"/>
            <p:cNvCxnSpPr/>
            <p:nvPr/>
          </p:nvCxnSpPr>
          <p:spPr>
            <a:xfrm rot="5400000">
              <a:off x="4183057" y="1023564"/>
              <a:ext cx="1432979" cy="69603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 Box 20"/>
            <p:cNvSpPr txBox="1"/>
            <p:nvPr/>
          </p:nvSpPr>
          <p:spPr>
            <a:xfrm>
              <a:off x="2767667" y="115998"/>
              <a:ext cx="1091820" cy="702878"/>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lv-LV" sz="900">
                  <a:effectLst/>
                  <a:ea typeface="Calibri" panose="020F0502020204030204" pitchFamily="34" charset="0"/>
                  <a:cs typeface="Times New Roman" panose="02020603050405020304" pitchFamily="18" charset="0"/>
                </a:rPr>
                <a:t>“Other side” of our universe, i.e.  infinitely far by attemt  to reach it </a:t>
              </a:r>
              <a:endParaRPr lang="en-US" sz="1100">
                <a:effectLst/>
                <a:ea typeface="Calibri" panose="020F0502020204030204" pitchFamily="34" charset="0"/>
                <a:cs typeface="Times New Roman" panose="02020603050405020304" pitchFamily="18" charset="0"/>
              </a:endParaRPr>
            </a:p>
          </p:txBody>
        </p:sp>
        <p:cxnSp>
          <p:nvCxnSpPr>
            <p:cNvPr id="25" name="Elbow Connector 24"/>
            <p:cNvCxnSpPr/>
            <p:nvPr/>
          </p:nvCxnSpPr>
          <p:spPr>
            <a:xfrm rot="5400000">
              <a:off x="3220875" y="975797"/>
              <a:ext cx="429901" cy="2047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80400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G. Galilei ... </a:t>
            </a:r>
            <a:r>
              <a:rPr lang="lv-LV" dirty="0"/>
              <a:t>t</a:t>
            </a:r>
            <a:r>
              <a:rPr lang="lv-LV" dirty="0" smtClean="0"/>
              <a:t>ā ir rakstīta matemātikas valodā</a:t>
            </a:r>
            <a:endParaRPr lang="en-US" dirty="0"/>
          </a:p>
        </p:txBody>
      </p:sp>
      <p:sp>
        <p:nvSpPr>
          <p:cNvPr id="3" name="Content Placeholder 2"/>
          <p:cNvSpPr>
            <a:spLocks noGrp="1"/>
          </p:cNvSpPr>
          <p:nvPr>
            <p:ph idx="1"/>
          </p:nvPr>
        </p:nvSpPr>
        <p:spPr>
          <a:xfrm>
            <a:off x="838200" y="1572768"/>
            <a:ext cx="10515600" cy="4604195"/>
          </a:xfrm>
        </p:spPr>
        <p:txBody>
          <a:bodyPr>
            <a:normAutofit fontScale="70000" lnSpcReduction="20000"/>
          </a:bodyPr>
          <a:lstStyle/>
          <a:p>
            <a:r>
              <a:rPr lang="it-IT" sz="2600" b="1" i="1" dirty="0"/>
              <a:t>La filosofia </a:t>
            </a:r>
            <a:r>
              <a:rPr lang="it-IT" sz="2600" i="1" dirty="0"/>
              <a:t>è scritta </a:t>
            </a:r>
            <a:r>
              <a:rPr lang="it-IT" sz="2600" b="1" i="1" dirty="0"/>
              <a:t>in questo grandissimo libro </a:t>
            </a:r>
            <a:r>
              <a:rPr lang="it-IT" sz="2600" i="1" dirty="0"/>
              <a:t>che continuamente ci sta aperto innanzi a gli occhi (io dico l'universo), ma non si può intendere se prima non s'impara a intender la lingua, e conoscer i caratteri, ne' quali è scritto. </a:t>
            </a:r>
            <a:r>
              <a:rPr lang="it-IT" sz="2600" b="1" i="1" dirty="0" smtClean="0"/>
              <a:t>Egli </a:t>
            </a:r>
            <a:r>
              <a:rPr lang="it-IT" sz="2600" b="1" i="1" dirty="0"/>
              <a:t>è scritto in lingua matematica</a:t>
            </a:r>
            <a:r>
              <a:rPr lang="it-IT" sz="2600" i="1" dirty="0"/>
              <a:t>, e i caratteri son triangoli, cerchi, ed altre figure geometriche, senza i quali mezi </a:t>
            </a:r>
            <a:r>
              <a:rPr lang="it-IT" sz="2600" i="1" dirty="0" smtClean="0"/>
              <a:t>è</a:t>
            </a:r>
            <a:r>
              <a:rPr lang="lv-LV" sz="2600" i="1" dirty="0" smtClean="0"/>
              <a:t> </a:t>
            </a:r>
            <a:r>
              <a:rPr lang="it-IT" sz="2600" i="1" dirty="0" smtClean="0"/>
              <a:t>impossibile </a:t>
            </a:r>
            <a:r>
              <a:rPr lang="it-IT" sz="2600" i="1" dirty="0"/>
              <a:t>a intenderne umanamente parola; senza questi è un aggirarsi vanamente per un oscuro laberinto. </a:t>
            </a:r>
            <a:r>
              <a:rPr lang="lv-LV" sz="2600" i="1" dirty="0"/>
              <a:t> </a:t>
            </a:r>
          </a:p>
          <a:p>
            <a:r>
              <a:rPr lang="lv-LV" dirty="0"/>
              <a:t>Filosofija (mūsdienu: universs, fizika, daba) ir rakstīta šajā </a:t>
            </a:r>
            <a:r>
              <a:rPr lang="lv-LV" dirty="0" smtClean="0"/>
              <a:t>lielajā grāmatā – es domāju universu – ...  Tas ir rakstīts matemātikas valodā.</a:t>
            </a:r>
          </a:p>
          <a:p>
            <a:r>
              <a:rPr lang="lv-LV" dirty="0" smtClean="0"/>
              <a:t>Paņemsim vēl vienu ideju no G.Galileja: visums = ļoti liela grāmata (</a:t>
            </a:r>
            <a:r>
              <a:rPr lang="it-IT" b="1" dirty="0"/>
              <a:t>grandissimo </a:t>
            </a:r>
            <a:r>
              <a:rPr lang="it-IT" b="1" dirty="0" smtClean="0"/>
              <a:t>libro</a:t>
            </a:r>
            <a:r>
              <a:rPr lang="lv-LV" b="1" dirty="0" smtClean="0"/>
              <a:t>)</a:t>
            </a:r>
            <a:r>
              <a:rPr lang="lv-LV" dirty="0" smtClean="0"/>
              <a:t>:</a:t>
            </a:r>
          </a:p>
          <a:p>
            <a:pPr lvl="1"/>
            <a:r>
              <a:rPr lang="lv-LV" dirty="0" smtClean="0"/>
              <a:t>Matemātika ir daļa no koda, kas izlasāms visumā, ko mācāmies lasīt evolūcijas ceļā, kas kopš Galileja laikiem ir kļuvusi apjomīgāka, un pēc, teiksim, vēl 500 gadiem tā kļūs vēl apjomīgāka un tā joprojām, tiecoties uz to, ko varētu nosaukt par visuma pirmkodu.</a:t>
            </a:r>
          </a:p>
          <a:p>
            <a:pPr lvl="1"/>
            <a:r>
              <a:rPr lang="lv-LV" dirty="0" smtClean="0"/>
              <a:t>Matemātika – tikai daļa no tā, kas ir iekodēts visumā kā grāmatā, neatklātā «koda» daļa objektīvi eksistē, kas arī ir tā grāmata, par kuru runā G. Galilejs:</a:t>
            </a:r>
          </a:p>
          <a:p>
            <a:pPr lvl="1"/>
            <a:r>
              <a:rPr lang="lv-LV" dirty="0" smtClean="0"/>
              <a:t>Lai ņemtu vērā šo objektīvo koda daļu, ievedīsim trīs hipostāzes, stāvokļus šim kodam:</a:t>
            </a:r>
          </a:p>
          <a:p>
            <a:pPr lvl="2"/>
            <a:r>
              <a:rPr lang="lv-LV" dirty="0" smtClean="0"/>
              <a:t>Individuāli sasniedzams: tas ko atklāj matemātiķis, tajā formā, ko saucam par matemātiku;</a:t>
            </a:r>
          </a:p>
          <a:p>
            <a:pPr lvl="2"/>
            <a:r>
              <a:rPr lang="lv-LV" dirty="0" smtClean="0"/>
              <a:t>Pašā dabā esošais, tās imanentais kods, ko suksim tāpat..</a:t>
            </a:r>
          </a:p>
          <a:p>
            <a:pPr lvl="2"/>
            <a:r>
              <a:rPr lang="lv-LV" dirty="0" smtClean="0"/>
              <a:t>Pāri dabai universālais kods, kas raksturo visu universu kopā, universālais kods.</a:t>
            </a:r>
          </a:p>
          <a:p>
            <a:r>
              <a:rPr lang="lv-LV" dirty="0" smtClean="0">
                <a:solidFill>
                  <a:srgbClr val="FF0000"/>
                </a:solidFill>
              </a:rPr>
              <a:t>Par matemātiku sauksim to, ko mēs jau zinām par to, bet pieņemsim, ka eksistē objektīvi arī daļa, ko mēs nezinām, kas viss kopā ir tā iedomājamā matemātika, par kuru runā Galileo.</a:t>
            </a:r>
            <a:endParaRPr lang="lv-LV" dirty="0">
              <a:solidFill>
                <a:srgbClr val="FF0000"/>
              </a:solidFill>
            </a:endParaRPr>
          </a:p>
        </p:txBody>
      </p:sp>
    </p:spTree>
    <p:extLst>
      <p:ext uri="{BB962C8B-B14F-4D97-AF65-F5344CB8AC3E}">
        <p14:creationId xmlns:p14="http://schemas.microsoft.com/office/powerpoint/2010/main" val="2825598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2504"/>
            <a:ext cx="10515600" cy="748146"/>
          </a:xfrm>
        </p:spPr>
        <p:txBody>
          <a:bodyPr>
            <a:normAutofit/>
          </a:bodyPr>
          <a:lstStyle/>
          <a:p>
            <a:r>
              <a:rPr lang="lv-LV" dirty="0" smtClean="0"/>
              <a:t>Kas ir matemātika?</a:t>
            </a:r>
            <a:endParaRPr lang="en-US" dirty="0"/>
          </a:p>
        </p:txBody>
      </p:sp>
      <p:sp>
        <p:nvSpPr>
          <p:cNvPr id="3" name="Content Placeholder 2"/>
          <p:cNvSpPr>
            <a:spLocks noGrp="1"/>
          </p:cNvSpPr>
          <p:nvPr>
            <p:ph idx="1"/>
          </p:nvPr>
        </p:nvSpPr>
        <p:spPr>
          <a:xfrm>
            <a:off x="838200" y="890650"/>
            <a:ext cx="10515600" cy="5747656"/>
          </a:xfrm>
        </p:spPr>
        <p:txBody>
          <a:bodyPr>
            <a:normAutofit fontScale="92500" lnSpcReduction="10000"/>
          </a:bodyPr>
          <a:lstStyle/>
          <a:p>
            <a:r>
              <a:rPr lang="lv-LV" dirty="0" smtClean="0"/>
              <a:t>Dažādas matemātikas definīcijas:</a:t>
            </a:r>
          </a:p>
          <a:p>
            <a:pPr lvl="1"/>
            <a:r>
              <a:rPr lang="en-US" dirty="0" smtClean="0">
                <a:hlinkClick r:id="rId2"/>
              </a:rPr>
              <a:t>http://scireprints.lu.lv/227/1/Life.Mathematics.pdf</a:t>
            </a:r>
            <a:endParaRPr lang="lv-LV" dirty="0" smtClean="0"/>
          </a:p>
          <a:p>
            <a:pPr lvl="1"/>
            <a:r>
              <a:rPr lang="lv-LV" dirty="0" smtClean="0"/>
              <a:t>(ģeneriskā definīcija) Matemātikas saturu nosaka aksiomas. Matemātika ir teorēmu pierādīšana, izejot no pieņemtajām aksiomām;  aksiomas un teorēmas ir jāatklāj vai jāizgudro:</a:t>
            </a:r>
            <a:br>
              <a:rPr lang="lv-LV" dirty="0" smtClean="0"/>
            </a:br>
            <a:r>
              <a:rPr lang="lv-LV" dirty="0" smtClean="0"/>
              <a:t>Process ir formalizējams, veidojot apgalvojumus trīs pieļaujamos veidos (A: aksiomu ieviešana; T: tautoloģisku apgalvojumu ieviešana; M: modus ponens: no esošiem diviem apgalvojumiem izvest jaunu), </a:t>
            </a:r>
          </a:p>
          <a:p>
            <a:pPr lvl="1"/>
            <a:r>
              <a:rPr lang="lv-LV" dirty="0" smtClean="0"/>
              <a:t>(ontoloģiskā definīcija) Ir kaut kas, kas ir neatkarīgs no aksiomu izvēles, un to atklāj fakti, kā matemātika d arbojas savos pielietojumos, galvenokārt, teorētiskajā fizikā: </a:t>
            </a:r>
            <a:r>
              <a:rPr lang="lv-LV" dirty="0" smtClean="0">
                <a:solidFill>
                  <a:srgbClr val="00B050"/>
                </a:solidFill>
              </a:rPr>
              <a:t>(kauzatīvā definīcija) Matemātika specificē, kas ir </a:t>
            </a:r>
            <a:r>
              <a:rPr lang="lv-LV" dirty="0" smtClean="0">
                <a:solidFill>
                  <a:srgbClr val="FF0000"/>
                </a:solidFill>
              </a:rPr>
              <a:t>vienkāršākais iespējamais </a:t>
            </a:r>
            <a:r>
              <a:rPr lang="lv-LV" dirty="0" smtClean="0">
                <a:solidFill>
                  <a:srgbClr val="00B050"/>
                </a:solidFill>
              </a:rPr>
              <a:t>dabā vai «ko var izdomāt, uzkonstruēt prātā», un ir pamats creatio ex nihilo; Taisne ir vienkāršākā līnija, riņķa līnija ir vienkāršākā noslēgtā līnija, projektīvā taisne ir vienkāršākā līnija, kas abus apvieno, ejot vai neejot caur bezgalīgi tālo punktu, utt.</a:t>
            </a:r>
          </a:p>
          <a:p>
            <a:r>
              <a:rPr lang="lv-LV" dirty="0" smtClean="0"/>
              <a:t>Matemātika ir objektīvs radošs process, kas nav jādefinē, bet to var raksturot dažādi, subjektīvi vai objektīvi, dažādi šīs zinātnes nozares pārstāvji, paši matemātiķi.</a:t>
            </a:r>
          </a:p>
        </p:txBody>
      </p:sp>
    </p:spTree>
    <p:extLst>
      <p:ext uri="{BB962C8B-B14F-4D97-AF65-F5344CB8AC3E}">
        <p14:creationId xmlns:p14="http://schemas.microsoft.com/office/powerpoint/2010/main" val="1373073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Matemātika - </a:t>
            </a:r>
            <a:r>
              <a:rPr lang="lv-LV" dirty="0" smtClean="0">
                <a:solidFill>
                  <a:srgbClr val="FF0000"/>
                </a:solidFill>
              </a:rPr>
              <a:t>vienkāršākais</a:t>
            </a:r>
            <a:r>
              <a:rPr lang="lv-LV" dirty="0" smtClean="0"/>
              <a:t> iespējamais</a:t>
            </a:r>
            <a:endParaRPr lang="en-US" dirty="0"/>
          </a:p>
        </p:txBody>
      </p:sp>
      <p:sp>
        <p:nvSpPr>
          <p:cNvPr id="3" name="Content Placeholder 2"/>
          <p:cNvSpPr>
            <a:spLocks noGrp="1"/>
          </p:cNvSpPr>
          <p:nvPr>
            <p:ph idx="1"/>
          </p:nvPr>
        </p:nvSpPr>
        <p:spPr>
          <a:xfrm>
            <a:off x="838200" y="1825625"/>
            <a:ext cx="10515600" cy="4629496"/>
          </a:xfrm>
        </p:spPr>
        <p:txBody>
          <a:bodyPr>
            <a:normAutofit fontScale="70000" lnSpcReduction="20000"/>
          </a:bodyPr>
          <a:lstStyle/>
          <a:p>
            <a:r>
              <a:rPr lang="lv-LV" dirty="0" smtClean="0"/>
              <a:t>Matemātika ir precīzs formulējums jeb definējums kaut kam, </a:t>
            </a:r>
            <a:r>
              <a:rPr lang="lv-LV" b="1" dirty="0" smtClean="0"/>
              <a:t>kas ir iespējams</a:t>
            </a:r>
            <a:r>
              <a:rPr lang="lv-LV" dirty="0" smtClean="0"/>
              <a:t>, proti, ko var realizēt, piemēram, kas realizējas dabā,  vai kas, ja dabā nav, ir idealizētā situācija definējams, pierādāms, izvests vai izvedams no citas tāda paša veida konstrukcijas, kas viss akumulējas kā cilvēces pieredze, uzkrājas un tiek lietots, mācīts tālāk, apstiprināts sabiedrībā, kas ir spējīga šo informāciju apzināt, ko mēs saucam par matemātiķu sabiedrību, pašu priekšmetu apzīmējot ar to pašu vārdu – matemātika.</a:t>
            </a:r>
          </a:p>
          <a:p>
            <a:r>
              <a:rPr lang="lv-LV" dirty="0" smtClean="0"/>
              <a:t>Matemātika kā vienkāršākais iespējamais ir saīsināta definīcija, ar kuru saprotam visu, kas izteikts plašākajā, bet fiksējot, ka īsajā pateikts precīzi kas nepieciešams.</a:t>
            </a:r>
          </a:p>
          <a:p>
            <a:r>
              <a:rPr lang="lv-LV" dirty="0" smtClean="0"/>
              <a:t>Ko izsaka vārds </a:t>
            </a:r>
            <a:r>
              <a:rPr lang="lv-LV" dirty="0" smtClean="0">
                <a:solidFill>
                  <a:srgbClr val="FF0000"/>
                </a:solidFill>
              </a:rPr>
              <a:t>vienkāršākais</a:t>
            </a:r>
            <a:r>
              <a:rPr lang="lv-LV" dirty="0" smtClean="0"/>
              <a:t>? Kāpēc tas pievienots? Tikai faktu, ka matemātiķiem šie fakti, kas ir vienkāršākie iespējamie, padodas ar ļoti lielām grūtībām. Ja atmestu vārdu vienkāršākie, tad tādi uzdevumi nebūtu pa spēkiem, vismaz šodien, matemātiķiem.</a:t>
            </a:r>
          </a:p>
          <a:p>
            <a:pPr lvl="1"/>
            <a:r>
              <a:rPr lang="lv-LV" dirty="0" smtClean="0"/>
              <a:t>Ferma lielā teorēma, formulēta 1637. gadā – atrisināta 1995. gadā  (pēc vairāk kā 350 gadiem)</a:t>
            </a:r>
            <a:br>
              <a:rPr lang="lv-LV" dirty="0" smtClean="0"/>
            </a:br>
            <a:r>
              <a:rPr lang="lv-LV" dirty="0" smtClean="0"/>
              <a:t>(Andrew Wiles, Endrjū Uailz)</a:t>
            </a:r>
          </a:p>
          <a:p>
            <a:pPr lvl="1"/>
            <a:r>
              <a:rPr lang="lv-LV" dirty="0" smtClean="0"/>
              <a:t>Četru krāsu problēma (formulē Mobiuss, 1840.g.) – vairāk kā 170 gadi, un pilnībā nav vēl atrisināta;</a:t>
            </a:r>
          </a:p>
          <a:p>
            <a:pPr lvl="1"/>
            <a:r>
              <a:rPr lang="lv-LV" dirty="0" smtClean="0"/>
              <a:t>Puankarē hipotēze (kopš 1900.g.) – vairāk kā 100 gadi: </a:t>
            </a:r>
          </a:p>
          <a:p>
            <a:pPr lvl="2"/>
            <a:r>
              <a:rPr lang="lv-LV" dirty="0" smtClean="0"/>
              <a:t>Katrs vienkārši sakarīgs, slēgts 3-manifolds ir homeomorfs ar 3-sfēru,</a:t>
            </a:r>
          </a:p>
          <a:p>
            <a:pPr lvl="3"/>
            <a:r>
              <a:rPr lang="lv-LV" dirty="0" smtClean="0"/>
              <a:t>Griša Perelmans (trīs rakstos 2002., 2003.)</a:t>
            </a:r>
          </a:p>
          <a:p>
            <a:pPr lvl="1"/>
            <a:r>
              <a:rPr lang="lv-LV" dirty="0" smtClean="0"/>
              <a:t>Rīmana hipotēze (formulēta 1859. gadā) – par Rīmana zeta funkcijas nuļļu izvietojumu (1/2-2 k i, k&gt;0): </a:t>
            </a:r>
            <a:br>
              <a:rPr lang="lv-LV" dirty="0" smtClean="0"/>
            </a:br>
            <a:r>
              <a:rPr lang="lv-LV" dirty="0" smtClean="0"/>
              <a:t>nav atrisināta vēl šodien. </a:t>
            </a:r>
          </a:p>
        </p:txBody>
      </p:sp>
    </p:spTree>
    <p:extLst>
      <p:ext uri="{BB962C8B-B14F-4D97-AF65-F5344CB8AC3E}">
        <p14:creationId xmlns:p14="http://schemas.microsoft.com/office/powerpoint/2010/main" val="36882412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90688"/>
          </a:xfrm>
        </p:spPr>
        <p:txBody>
          <a:bodyPr/>
          <a:lstStyle/>
          <a:p>
            <a:r>
              <a:rPr lang="lv-LV" dirty="0" smtClean="0"/>
              <a:t>Analoģijā ar matemātikas trīs uzstādījumiem:</a:t>
            </a:r>
            <a:endParaRPr lang="en-US" dirty="0"/>
          </a:p>
        </p:txBody>
      </p:sp>
      <p:sp>
        <p:nvSpPr>
          <p:cNvPr id="3" name="Content Placeholder 2"/>
          <p:cNvSpPr>
            <a:spLocks noGrp="1"/>
          </p:cNvSpPr>
          <p:nvPr>
            <p:ph idx="1"/>
          </p:nvPr>
        </p:nvSpPr>
        <p:spPr>
          <a:xfrm>
            <a:off x="838200" y="1422400"/>
            <a:ext cx="10515600" cy="5435600"/>
          </a:xfrm>
        </p:spPr>
        <p:txBody>
          <a:bodyPr>
            <a:normAutofit fontScale="85000" lnSpcReduction="20000"/>
          </a:bodyPr>
          <a:lstStyle/>
          <a:p>
            <a:r>
              <a:rPr lang="lv-LV" dirty="0" smtClean="0"/>
              <a:t>Matemātika </a:t>
            </a:r>
          </a:p>
          <a:p>
            <a:pPr lvl="1"/>
            <a:r>
              <a:rPr lang="lv-LV" dirty="0" smtClean="0"/>
              <a:t>kā </a:t>
            </a:r>
            <a:r>
              <a:rPr lang="lv-LV" dirty="0" smtClean="0">
                <a:solidFill>
                  <a:srgbClr val="FF0000"/>
                </a:solidFill>
              </a:rPr>
              <a:t>vienkāršākais iespējamais </a:t>
            </a:r>
            <a:r>
              <a:rPr lang="lv-LV" dirty="0" smtClean="0"/>
              <a:t>(</a:t>
            </a:r>
            <a:r>
              <a:rPr lang="lv-LV" dirty="0" smtClean="0">
                <a:solidFill>
                  <a:srgbClr val="0070C0"/>
                </a:solidFill>
              </a:rPr>
              <a:t>individuālā līmenī</a:t>
            </a:r>
            <a:r>
              <a:rPr lang="lv-LV" dirty="0" smtClean="0"/>
              <a:t>)</a:t>
            </a:r>
          </a:p>
          <a:p>
            <a:pPr lvl="1"/>
            <a:r>
              <a:rPr lang="lv-LV" dirty="0" smtClean="0"/>
              <a:t>Kā</a:t>
            </a:r>
            <a:r>
              <a:rPr lang="lv-LV" dirty="0" smtClean="0">
                <a:solidFill>
                  <a:srgbClr val="FF0000"/>
                </a:solidFill>
              </a:rPr>
              <a:t> iespējamais </a:t>
            </a:r>
            <a:r>
              <a:rPr lang="lv-LV" dirty="0" smtClean="0"/>
              <a:t>(</a:t>
            </a:r>
            <a:r>
              <a:rPr lang="lv-LV" dirty="0" smtClean="0">
                <a:solidFill>
                  <a:srgbClr val="00B0F0"/>
                </a:solidFill>
              </a:rPr>
              <a:t>dabā/esamībā «pa vidu» vai lokalizācijas līmenis</a:t>
            </a:r>
            <a:r>
              <a:rPr lang="lv-LV" dirty="0" smtClean="0"/>
              <a:t>)</a:t>
            </a:r>
          </a:p>
          <a:p>
            <a:pPr lvl="1"/>
            <a:r>
              <a:rPr lang="lv-LV" dirty="0" smtClean="0"/>
              <a:t>Kā </a:t>
            </a:r>
            <a:r>
              <a:rPr lang="lv-LV" dirty="0" smtClean="0">
                <a:solidFill>
                  <a:srgbClr val="FF0000"/>
                </a:solidFill>
              </a:rPr>
              <a:t>vienīgais iespējamais </a:t>
            </a:r>
            <a:r>
              <a:rPr lang="lv-LV" dirty="0" smtClean="0"/>
              <a:t>(</a:t>
            </a:r>
            <a:r>
              <a:rPr lang="lv-LV" dirty="0" smtClean="0">
                <a:solidFill>
                  <a:srgbClr val="00B0F0"/>
                </a:solidFill>
              </a:rPr>
              <a:t>visaptvērumā/visumā kopumā vai universālais līmenis</a:t>
            </a:r>
            <a:r>
              <a:rPr lang="lv-LV" dirty="0" smtClean="0"/>
              <a:t>)</a:t>
            </a:r>
          </a:p>
          <a:p>
            <a:r>
              <a:rPr lang="lv-LV" dirty="0" smtClean="0"/>
              <a:t>Matemātika: apzīmējam trīs šos līmeņus: pirmo-inidividuālo (ar grieķu burtu), otro-esamībā pa vidu (ar mazo latīņu burtu), trešo-visaptverošo (ar lielo latīņu burtu) </a:t>
            </a:r>
          </a:p>
          <a:p>
            <a:pPr lvl="1"/>
            <a:r>
              <a:rPr lang="el-GR" sz="4600" dirty="0" smtClean="0">
                <a:latin typeface="Times New Roman" panose="02020603050405020304" pitchFamily="18" charset="0"/>
                <a:cs typeface="Times New Roman" panose="02020603050405020304" pitchFamily="18" charset="0"/>
              </a:rPr>
              <a:t>μ</a:t>
            </a:r>
            <a:r>
              <a:rPr lang="lv-LV" sz="4600" dirty="0" smtClean="0"/>
              <a:t>, m, M</a:t>
            </a:r>
          </a:p>
          <a:p>
            <a:r>
              <a:rPr lang="lv-LV" dirty="0" smtClean="0"/>
              <a:t>Līdzīgi apzīmējam vēl dažus esamības atribūtus trīs līmeņos:</a:t>
            </a:r>
          </a:p>
          <a:p>
            <a:pPr lvl="1"/>
            <a:r>
              <a:rPr lang="lv-LV" dirty="0" smtClean="0">
                <a:solidFill>
                  <a:srgbClr val="FF0000"/>
                </a:solidFill>
              </a:rPr>
              <a:t>Valoda, lingvistiskā spēja </a:t>
            </a:r>
            <a:r>
              <a:rPr lang="lv-LV" dirty="0" smtClean="0"/>
              <a:t> (habilitas linguistica) </a:t>
            </a:r>
            <a:r>
              <a:rPr lang="el-GR" dirty="0">
                <a:latin typeface="Times New Roman" panose="02020603050405020304" pitchFamily="18" charset="0"/>
                <a:cs typeface="Times New Roman" panose="02020603050405020304" pitchFamily="18" charset="0"/>
              </a:rPr>
              <a:t>λ</a:t>
            </a:r>
            <a:r>
              <a:rPr lang="lv-LV" dirty="0">
                <a:latin typeface="Times New Roman" panose="02020603050405020304" pitchFamily="18" charset="0"/>
                <a:cs typeface="Times New Roman" panose="02020603050405020304" pitchFamily="18" charset="0"/>
              </a:rPr>
              <a:t> </a:t>
            </a:r>
            <a:r>
              <a:rPr lang="lv-LV" dirty="0" smtClean="0"/>
              <a:t>,l, L</a:t>
            </a:r>
          </a:p>
          <a:p>
            <a:pPr lvl="1"/>
            <a:r>
              <a:rPr lang="lv-LV" dirty="0" smtClean="0">
                <a:solidFill>
                  <a:srgbClr val="FF0000"/>
                </a:solidFill>
              </a:rPr>
              <a:t>Domāšana, Kognitīvā spēja </a:t>
            </a:r>
            <a:r>
              <a:rPr lang="lv-LV" dirty="0"/>
              <a:t>(habilitas </a:t>
            </a:r>
            <a:r>
              <a:rPr lang="lv-LV" dirty="0" smtClean="0"/>
              <a:t>cognitiva) </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t>,c, C </a:t>
            </a:r>
            <a:r>
              <a:rPr lang="en-US" dirty="0" smtClean="0"/>
              <a:t>  (</a:t>
            </a:r>
            <a:r>
              <a:rPr lang="el-GR" dirty="0">
                <a:latin typeface="Times New Roman" panose="02020603050405020304" pitchFamily="18" charset="0"/>
                <a:cs typeface="Times New Roman" panose="02020603050405020304" pitchFamily="18" charset="0"/>
              </a:rPr>
              <a:t>γ</a:t>
            </a:r>
            <a:r>
              <a:rPr lang="en-US" dirty="0" smtClean="0">
                <a:latin typeface="GraecaII" panose="00000400000000000000" pitchFamily="2" charset="0"/>
              </a:rPr>
              <a:t> </a:t>
            </a:r>
            <a:r>
              <a:rPr lang="en-US" dirty="0" smtClean="0"/>
              <a:t>no</a:t>
            </a:r>
            <a:r>
              <a:rPr lang="lv-LV" dirty="0" smtClean="0">
                <a:latin typeface="GraecaII" panose="00000400000000000000" pitchFamily="2" charset="0"/>
              </a:rPr>
              <a:t> </a:t>
            </a:r>
            <a:r>
              <a:rPr lang="el-GR" dirty="0" smtClean="0">
                <a:latin typeface="Times New Roman" panose="02020603050405020304" pitchFamily="18" charset="0"/>
                <a:cs typeface="Times New Roman" panose="02020603050405020304" pitchFamily="18" charset="0"/>
              </a:rPr>
              <a:t>γνόσις</a:t>
            </a:r>
            <a:r>
              <a:rPr lang="lv-LV" dirty="0" smtClean="0">
                <a:latin typeface="Times New Roman" panose="02020603050405020304" pitchFamily="18" charset="0"/>
                <a:cs typeface="Times New Roman" panose="02020603050405020304" pitchFamily="18" charset="0"/>
              </a:rPr>
              <a:t>)</a:t>
            </a:r>
          </a:p>
          <a:p>
            <a:pPr lvl="1"/>
            <a:r>
              <a:rPr lang="lv-LV" dirty="0" smtClean="0">
                <a:solidFill>
                  <a:srgbClr val="FF0000"/>
                </a:solidFill>
              </a:rPr>
              <a:t>Somatiskā esamība, Animālā pasaule </a:t>
            </a:r>
            <a:r>
              <a:rPr lang="el-GR" dirty="0">
                <a:latin typeface="Times New Roman" panose="02020603050405020304" pitchFamily="18" charset="0"/>
                <a:cs typeface="Times New Roman" panose="02020603050405020304" pitchFamily="18" charset="0"/>
              </a:rPr>
              <a:t>α</a:t>
            </a:r>
            <a:r>
              <a:rPr lang="lv-LV" dirty="0" smtClean="0"/>
              <a:t>, a, A</a:t>
            </a:r>
          </a:p>
          <a:p>
            <a:pPr lvl="1"/>
            <a:r>
              <a:rPr lang="lv-LV" dirty="0" smtClean="0">
                <a:solidFill>
                  <a:srgbClr val="FF0000"/>
                </a:solidFill>
              </a:rPr>
              <a:t>Fizikālā pasaule, esamība apkārt </a:t>
            </a:r>
            <a:r>
              <a:rPr lang="el-GR" dirty="0">
                <a:latin typeface="Times New Roman" panose="02020603050405020304" pitchFamily="18" charset="0"/>
                <a:cs typeface="Times New Roman" panose="02020603050405020304" pitchFamily="18" charset="0"/>
              </a:rPr>
              <a:t>ϕ</a:t>
            </a:r>
            <a:r>
              <a:rPr lang="lv-LV" dirty="0" smtClean="0"/>
              <a:t>, f, F</a:t>
            </a:r>
          </a:p>
          <a:p>
            <a:pPr lvl="1"/>
            <a:r>
              <a:rPr lang="lv-LV" dirty="0" smtClean="0">
                <a:solidFill>
                  <a:srgbClr val="FF0000"/>
                </a:solidFill>
              </a:rPr>
              <a:t>Dievs, esamībā pāri mums apkārt esamībai</a:t>
            </a:r>
            <a:r>
              <a:rPr lang="lv-LV" dirty="0" smtClean="0"/>
              <a:t> </a:t>
            </a:r>
            <a:r>
              <a:rPr lang="el-GR" dirty="0" smtClean="0">
                <a:latin typeface="Times New Roman" panose="02020603050405020304" pitchFamily="18" charset="0"/>
                <a:cs typeface="Times New Roman" panose="02020603050405020304" pitchFamily="18" charset="0"/>
              </a:rPr>
              <a:t>Δ</a:t>
            </a:r>
            <a:r>
              <a:rPr lang="lv-LV" dirty="0" smtClean="0"/>
              <a:t>, d, D</a:t>
            </a:r>
            <a:endParaRPr lang="lv-LV" dirty="0"/>
          </a:p>
          <a:p>
            <a:r>
              <a:rPr lang="lv-LV" dirty="0" smtClean="0"/>
              <a:t>Piemēram. Iekļāvumi no labās uz kreiso: </a:t>
            </a:r>
          </a:p>
          <a:p>
            <a:pPr lvl="1"/>
            <a:r>
              <a:rPr lang="lv-LV" dirty="0" smtClean="0">
                <a:latin typeface="GraecaII" panose="00000400000000000000" pitchFamily="2" charset="0"/>
              </a:rPr>
              <a:t>(</a:t>
            </a:r>
            <a:r>
              <a:rPr lang="el-GR" dirty="0">
                <a:latin typeface="Times New Roman" panose="02020603050405020304" pitchFamily="18" charset="0"/>
                <a:cs typeface="Times New Roman" panose="02020603050405020304" pitchFamily="18" charset="0"/>
              </a:rPr>
              <a:t>μ</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λ</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α</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ϕ</a:t>
            </a:r>
            <a:r>
              <a:rPr lang="lv-LV" dirty="0" smtClean="0">
                <a:latin typeface="GraecaII" panose="00000400000000000000" pitchFamily="2" charset="0"/>
              </a:rPr>
              <a:t> </a:t>
            </a:r>
            <a:r>
              <a:rPr lang="lv-LV" dirty="0" smtClean="0"/>
              <a:t>redukcionisms</a:t>
            </a:r>
          </a:p>
          <a:p>
            <a:pPr lvl="1"/>
            <a:r>
              <a:rPr lang="lv-LV" dirty="0" smtClean="0">
                <a:latin typeface="GraecaII" panose="00000400000000000000" pitchFamily="2" charset="0"/>
              </a:rPr>
              <a:t>(</a:t>
            </a:r>
            <a:r>
              <a:rPr lang="el-GR" dirty="0">
                <a:latin typeface="Times New Roman" panose="02020603050405020304" pitchFamily="18" charset="0"/>
                <a:cs typeface="Times New Roman" panose="02020603050405020304" pitchFamily="18" charset="0"/>
              </a:rPr>
              <a:t>μ</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λ</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α</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ϕ</a:t>
            </a:r>
            <a:r>
              <a:rPr lang="lv-LV" dirty="0" smtClean="0">
                <a:latin typeface="GraecaII" panose="00000400000000000000" pitchFamily="2" charset="0"/>
              </a:rPr>
              <a:t>, </a:t>
            </a:r>
            <a:r>
              <a:rPr lang="el-GR" dirty="0" smtClean="0">
                <a:latin typeface="Times New Roman" panose="02020603050405020304" pitchFamily="18" charset="0"/>
                <a:cs typeface="Times New Roman" panose="02020603050405020304" pitchFamily="18" charset="0"/>
              </a:rPr>
              <a:t>Δ</a:t>
            </a:r>
            <a:r>
              <a:rPr lang="lv-LV" dirty="0" smtClean="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lv-LV" dirty="0" smtClean="0"/>
              <a:t>no</a:t>
            </a:r>
            <a:r>
              <a:rPr lang="lv-LV" dirty="0" smtClean="0">
                <a:latin typeface="GraecaII" panose="00000400000000000000" pitchFamily="2" charset="0"/>
              </a:rPr>
              <a:t> </a:t>
            </a:r>
            <a:r>
              <a:rPr lang="lv-LV" dirty="0" smtClean="0"/>
              <a:t>redukcionisma </a:t>
            </a:r>
            <a:r>
              <a:rPr lang="lv-LV" dirty="0"/>
              <a:t>atvasināts </a:t>
            </a:r>
            <a:r>
              <a:rPr lang="lv-LV" dirty="0" smtClean="0"/>
              <a:t>panteisms</a:t>
            </a:r>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108587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 y="328549"/>
            <a:ext cx="11280648" cy="1325563"/>
          </a:xfrm>
        </p:spPr>
        <p:txBody>
          <a:bodyPr/>
          <a:lstStyle/>
          <a:p>
            <a:r>
              <a:rPr lang="lv-LV" dirty="0" smtClean="0"/>
              <a:t>Individuālais līmenis ar elementiem </a:t>
            </a:r>
            <a:r>
              <a:rPr lang="el-GR" dirty="0" smtClean="0">
                <a:latin typeface="Times New Roman" panose="02020603050405020304" pitchFamily="18" charset="0"/>
                <a:cs typeface="Times New Roman" panose="02020603050405020304" pitchFamily="18" charset="0"/>
              </a:rPr>
              <a:t>μ</a:t>
            </a:r>
            <a:r>
              <a:rPr lang="lv-LV" dirty="0" smtClean="0">
                <a:latin typeface="Times New Roman" panose="02020603050405020304" pitchFamily="18" charset="0"/>
                <a:cs typeface="Times New Roman" panose="02020603050405020304" pitchFamily="18" charset="0"/>
              </a:rPr>
              <a:t>, </a:t>
            </a:r>
            <a:r>
              <a:rPr lang="el-GR" dirty="0">
                <a:latin typeface="Times New Roman" panose="02020603050405020304" pitchFamily="18" charset="0"/>
                <a:cs typeface="Times New Roman" panose="02020603050405020304" pitchFamily="18" charset="0"/>
              </a:rPr>
              <a:t>λ</a:t>
            </a:r>
            <a:r>
              <a:rPr lang="lv-LV" dirty="0" smtClean="0">
                <a:latin typeface="Times New Roman" panose="02020603050405020304" pitchFamily="18" charset="0"/>
                <a:cs typeface="Times New Roman" panose="02020603050405020304" pitchFamily="18" charset="0"/>
              </a:rPr>
              <a:t>, </a:t>
            </a:r>
            <a:r>
              <a:rPr lang="el-GR" dirty="0" smtClean="0">
                <a:latin typeface="Times New Roman" panose="02020603050405020304" pitchFamily="18" charset="0"/>
                <a:cs typeface="Times New Roman" panose="02020603050405020304" pitchFamily="18" charset="0"/>
              </a:rPr>
              <a:t>γ</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α</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ϕ</a:t>
            </a:r>
            <a:r>
              <a:rPr lang="lv-LV" dirty="0" smtClean="0"/>
              <a:t> </a:t>
            </a:r>
            <a:endParaRPr lang="en-US" dirty="0"/>
          </a:p>
        </p:txBody>
      </p:sp>
      <p:sp>
        <p:nvSpPr>
          <p:cNvPr id="3" name="Content Placeholder 2"/>
          <p:cNvSpPr>
            <a:spLocks noGrp="1"/>
          </p:cNvSpPr>
          <p:nvPr>
            <p:ph idx="1"/>
          </p:nvPr>
        </p:nvSpPr>
        <p:spPr/>
        <p:txBody>
          <a:bodyPr>
            <a:normAutofit fontScale="92500" lnSpcReduction="10000"/>
          </a:bodyPr>
          <a:lstStyle/>
          <a:p>
            <a:r>
              <a:rPr lang="lv-LV" dirty="0" smtClean="0"/>
              <a:t>Individuālais līmenis, kur visi esamības atribūti lokalizējas indivīda līmenī. </a:t>
            </a:r>
          </a:p>
          <a:p>
            <a:r>
              <a:rPr lang="lv-LV" dirty="0" smtClean="0"/>
              <a:t>Materiālistiskā </a:t>
            </a:r>
            <a:r>
              <a:rPr lang="lv-LV" dirty="0"/>
              <a:t>nostājā viss ir tikai individuālā līmenī, vai, citādi izsakot, visi līmeņi vienādi, kā piemēram </a:t>
            </a:r>
            <a:r>
              <a:rPr lang="el-GR" dirty="0">
                <a:solidFill>
                  <a:srgbClr val="FF0000"/>
                </a:solidFill>
                <a:latin typeface="Times New Roman" panose="02020603050405020304" pitchFamily="18" charset="0"/>
                <a:cs typeface="Times New Roman" panose="02020603050405020304" pitchFamily="18" charset="0"/>
              </a:rPr>
              <a:t>ϕ </a:t>
            </a:r>
            <a:r>
              <a:rPr lang="lv-LV" dirty="0" smtClean="0">
                <a:solidFill>
                  <a:srgbClr val="FF0000"/>
                </a:solidFill>
              </a:rPr>
              <a:t>=</a:t>
            </a:r>
            <a:r>
              <a:rPr lang="lv-LV" dirty="0">
                <a:solidFill>
                  <a:srgbClr val="FF0000"/>
                </a:solidFill>
              </a:rPr>
              <a:t>f= F</a:t>
            </a:r>
            <a:r>
              <a:rPr lang="lv-LV" dirty="0"/>
              <a:t>, (mūsdienu fizika) un to pašu attiecinot arī uz cita šeit minētā. Tādā veidā varētu attēlot </a:t>
            </a:r>
            <a:r>
              <a:rPr lang="lv-LV" dirty="0" smtClean="0"/>
              <a:t>materiālistisko </a:t>
            </a:r>
            <a:r>
              <a:rPr lang="lv-LV" dirty="0"/>
              <a:t>uzstādījumu, ko </a:t>
            </a:r>
            <a:r>
              <a:rPr lang="lv-LV" dirty="0" smtClean="0"/>
              <a:t>materiālisms </a:t>
            </a:r>
            <a:r>
              <a:rPr lang="lv-LV" dirty="0"/>
              <a:t>nosauktu par zinātnisko pasaules uzskatu. </a:t>
            </a:r>
          </a:p>
          <a:p>
            <a:pPr lvl="1"/>
            <a:r>
              <a:rPr lang="lv-LV" dirty="0"/>
              <a:t>Materiālā pasaules aina (redukcionisms) </a:t>
            </a:r>
            <a:r>
              <a:rPr lang="lv-LV" dirty="0" smtClean="0"/>
              <a:t>(</a:t>
            </a:r>
            <a:r>
              <a:rPr lang="el-GR" dirty="0">
                <a:latin typeface="Times New Roman" panose="02020603050405020304" pitchFamily="18" charset="0"/>
                <a:cs typeface="Times New Roman" panose="02020603050405020304" pitchFamily="18" charset="0"/>
              </a:rPr>
              <a:t>μ</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λ</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latin typeface="GraecaII" panose="00000400000000000000" pitchFamily="2" charset="0"/>
              </a:rPr>
              <a:t>, </a:t>
            </a:r>
            <a:r>
              <a:rPr lang="lv-LV" dirty="0">
                <a:latin typeface="GraecaII" panose="00000400000000000000" pitchFamily="2" charset="0"/>
              </a:rPr>
              <a:t>a, </a:t>
            </a:r>
            <a:r>
              <a:rPr lang="el-GR" dirty="0">
                <a:latin typeface="Times New Roman" panose="02020603050405020304" pitchFamily="18" charset="0"/>
                <a:cs typeface="Times New Roman" panose="02020603050405020304" pitchFamily="18" charset="0"/>
              </a:rPr>
              <a:t>ϕ</a:t>
            </a:r>
            <a:r>
              <a:rPr lang="lv-LV" dirty="0" smtClean="0">
                <a:latin typeface="GraecaII" panose="00000400000000000000" pitchFamily="2" charset="0"/>
              </a:rPr>
              <a:t>,</a:t>
            </a:r>
            <a:r>
              <a:rPr lang="lv-LV" dirty="0" smtClean="0"/>
              <a:t> </a:t>
            </a:r>
            <a:r>
              <a:rPr lang="lv-LV" dirty="0"/>
              <a:t>plus</a:t>
            </a:r>
            <a:r>
              <a:rPr lang="lv-LV" dirty="0">
                <a:latin typeface="GraecaII" panose="00000400000000000000" pitchFamily="2" charset="0"/>
              </a:rPr>
              <a:t> </a:t>
            </a:r>
            <a:r>
              <a:rPr lang="lv-LV" dirty="0"/>
              <a:t>teiskais </a:t>
            </a:r>
            <a:r>
              <a:rPr lang="lv-LV" dirty="0">
                <a:latin typeface="GraecaII" panose="00000400000000000000" pitchFamily="2" charset="0"/>
              </a:rPr>
              <a:t>D </a:t>
            </a:r>
            <a:r>
              <a:rPr lang="lv-LV" dirty="0"/>
              <a:t>dos panteismu.</a:t>
            </a:r>
          </a:p>
          <a:p>
            <a:pPr lvl="1"/>
            <a:r>
              <a:rPr lang="lv-LV" dirty="0"/>
              <a:t>Materiālistiskā pasaules aina atvasināta no redukcionisma. </a:t>
            </a:r>
            <a:r>
              <a:rPr lang="lv-LV" dirty="0" smtClean="0"/>
              <a:t> </a:t>
            </a:r>
          </a:p>
          <a:p>
            <a:pPr lvl="2"/>
            <a:r>
              <a:rPr lang="lv-LV" dirty="0" smtClean="0"/>
              <a:t>Materiālisms </a:t>
            </a:r>
            <a:r>
              <a:rPr lang="lv-LV" dirty="0"/>
              <a:t>(tā pareizība) nav </a:t>
            </a:r>
            <a:r>
              <a:rPr lang="lv-LV" dirty="0" smtClean="0"/>
              <a:t>pārbaudāmi, </a:t>
            </a:r>
            <a:r>
              <a:rPr lang="lv-LV" dirty="0"/>
              <a:t>tāpat kā panteisms.</a:t>
            </a:r>
          </a:p>
          <a:p>
            <a:pPr lvl="1"/>
            <a:r>
              <a:rPr lang="en-US" dirty="0"/>
              <a:t>Frank J. </a:t>
            </a:r>
            <a:r>
              <a:rPr lang="en-US" dirty="0" err="1"/>
              <a:t>Tipler</a:t>
            </a:r>
            <a:r>
              <a:rPr lang="lv-LV" dirty="0"/>
              <a:t>: šī virziena pārstāvji var mēģināt veidot citu fizikālo pasaules ainu, kur klātesoša reliģiskā </a:t>
            </a:r>
            <a:r>
              <a:rPr lang="lv-LV" dirty="0" smtClean="0"/>
              <a:t>paradigma:</a:t>
            </a:r>
          </a:p>
          <a:p>
            <a:pPr lvl="2"/>
            <a:r>
              <a:rPr lang="en-US" b="1" dirty="0"/>
              <a:t>The Physics of Immortality: Modern Cosmology, God and the Resurrection of the Dead</a:t>
            </a:r>
          </a:p>
          <a:p>
            <a:pPr lvl="2"/>
            <a:r>
              <a:rPr lang="en-US" b="1" dirty="0"/>
              <a:t>The Physics of </a:t>
            </a:r>
            <a:r>
              <a:rPr lang="en-US" b="1" dirty="0" smtClean="0"/>
              <a:t>Christianity</a:t>
            </a:r>
            <a:r>
              <a:rPr lang="lv-LV" dirty="0" smtClean="0"/>
              <a:t> </a:t>
            </a:r>
            <a:endParaRPr lang="en-US" dirty="0"/>
          </a:p>
          <a:p>
            <a:endParaRPr lang="en-US" dirty="0"/>
          </a:p>
        </p:txBody>
      </p:sp>
    </p:spTree>
    <p:extLst>
      <p:ext uri="{BB962C8B-B14F-4D97-AF65-F5344CB8AC3E}">
        <p14:creationId xmlns:p14="http://schemas.microsoft.com/office/powerpoint/2010/main" val="39888092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10729"/>
          </a:xfrm>
        </p:spPr>
        <p:txBody>
          <a:bodyPr>
            <a:normAutofit fontScale="90000"/>
          </a:bodyPr>
          <a:lstStyle/>
          <a:p>
            <a:r>
              <a:rPr lang="lv-LV" dirty="0" smtClean="0"/>
              <a:t>Kas no šā eksistē augstāk par individuālo līmeni?</a:t>
            </a:r>
            <a:endParaRPr lang="en-US" dirty="0"/>
          </a:p>
        </p:txBody>
      </p:sp>
      <p:sp>
        <p:nvSpPr>
          <p:cNvPr id="3" name="Content Placeholder 2"/>
          <p:cNvSpPr>
            <a:spLocks noGrp="1"/>
          </p:cNvSpPr>
          <p:nvPr>
            <p:ph idx="1"/>
          </p:nvPr>
        </p:nvSpPr>
        <p:spPr>
          <a:xfrm>
            <a:off x="838200" y="775855"/>
            <a:ext cx="10515600" cy="5985163"/>
          </a:xfrm>
        </p:spPr>
        <p:txBody>
          <a:bodyPr>
            <a:normAutofit fontScale="92500" lnSpcReduction="20000"/>
          </a:bodyPr>
          <a:lstStyle/>
          <a:p>
            <a:r>
              <a:rPr lang="lv-LV" dirty="0" smtClean="0"/>
              <a:t>Matemātika </a:t>
            </a:r>
            <a:r>
              <a:rPr lang="el-GR" dirty="0">
                <a:latin typeface="Times New Roman" panose="02020603050405020304" pitchFamily="18" charset="0"/>
                <a:cs typeface="Times New Roman" panose="02020603050405020304" pitchFamily="18" charset="0"/>
              </a:rPr>
              <a:t>μ</a:t>
            </a:r>
            <a:r>
              <a:rPr lang="lv-LV" dirty="0" smtClean="0"/>
              <a:t>, m, M</a:t>
            </a:r>
          </a:p>
          <a:p>
            <a:pPr lvl="1"/>
            <a:r>
              <a:rPr lang="lv-LV" dirty="0" smtClean="0"/>
              <a:t>Matemātika visos trijos līmeņos</a:t>
            </a:r>
          </a:p>
          <a:p>
            <a:r>
              <a:rPr lang="lv-LV" dirty="0" smtClean="0"/>
              <a:t>Valoda (habilitas linguistica) </a:t>
            </a:r>
            <a:r>
              <a:rPr lang="el-GR" dirty="0">
                <a:latin typeface="Times New Roman" panose="02020603050405020304" pitchFamily="18" charset="0"/>
                <a:cs typeface="Times New Roman" panose="02020603050405020304" pitchFamily="18" charset="0"/>
              </a:rPr>
              <a:t>λ</a:t>
            </a:r>
            <a:r>
              <a:rPr lang="lv-LV" dirty="0">
                <a:latin typeface="Times New Roman" panose="02020603050405020304" pitchFamily="18" charset="0"/>
                <a:cs typeface="Times New Roman" panose="02020603050405020304" pitchFamily="18" charset="0"/>
              </a:rPr>
              <a:t> </a:t>
            </a:r>
            <a:r>
              <a:rPr lang="lv-LV" dirty="0" smtClean="0"/>
              <a:t>,l, L</a:t>
            </a:r>
          </a:p>
          <a:p>
            <a:pPr lvl="1"/>
            <a:r>
              <a:rPr lang="en-US" dirty="0"/>
              <a:t>Benjamin Lee </a:t>
            </a:r>
            <a:r>
              <a:rPr lang="en-US" dirty="0" smtClean="0"/>
              <a:t>Whorf</a:t>
            </a:r>
            <a:r>
              <a:rPr lang="lv-LV" dirty="0" smtClean="0"/>
              <a:t> runā par lingvistiku augstāk nekā individuālā līmenī:</a:t>
            </a:r>
          </a:p>
          <a:p>
            <a:pPr lvl="1"/>
            <a:r>
              <a:rPr lang="lv-LV" dirty="0" smtClean="0"/>
              <a:t>l līmenis</a:t>
            </a:r>
          </a:p>
          <a:p>
            <a:r>
              <a:rPr lang="lv-LV" dirty="0" smtClean="0"/>
              <a:t>Kognitīvā spēja </a:t>
            </a:r>
            <a:r>
              <a:rPr lang="lv-LV" dirty="0"/>
              <a:t>(habilitas </a:t>
            </a:r>
            <a:r>
              <a:rPr lang="lv-LV" dirty="0" smtClean="0"/>
              <a:t>cognitiva) </a:t>
            </a:r>
            <a:r>
              <a:rPr lang="el-GR" dirty="0">
                <a:latin typeface="Times New Roman" panose="02020603050405020304" pitchFamily="18" charset="0"/>
                <a:cs typeface="Times New Roman" panose="02020603050405020304" pitchFamily="18" charset="0"/>
              </a:rPr>
              <a:t>γ</a:t>
            </a:r>
            <a:r>
              <a:rPr lang="lv-LV" dirty="0">
                <a:latin typeface="Times New Roman" panose="02020603050405020304" pitchFamily="18" charset="0"/>
                <a:cs typeface="Times New Roman" panose="02020603050405020304" pitchFamily="18" charset="0"/>
              </a:rPr>
              <a:t> </a:t>
            </a:r>
            <a:r>
              <a:rPr lang="lv-LV" dirty="0" smtClean="0"/>
              <a:t>,c, C</a:t>
            </a:r>
          </a:p>
          <a:p>
            <a:pPr lvl="1"/>
            <a:r>
              <a:rPr lang="lv-LV" dirty="0" smtClean="0"/>
              <a:t>Saprāts ārpus </a:t>
            </a:r>
            <a:r>
              <a:rPr lang="lv-LV" dirty="0" err="1" smtClean="0"/>
              <a:t>homo</a:t>
            </a:r>
            <a:r>
              <a:rPr lang="lv-LV" dirty="0" smtClean="0"/>
              <a:t> </a:t>
            </a:r>
            <a:r>
              <a:rPr lang="lv-LV" dirty="0" err="1" smtClean="0"/>
              <a:t>sapiens</a:t>
            </a:r>
            <a:r>
              <a:rPr lang="lv-LV" dirty="0" smtClean="0"/>
              <a:t>, visumā -&gt; c līmenis</a:t>
            </a:r>
          </a:p>
          <a:p>
            <a:pPr lvl="1"/>
            <a:r>
              <a:rPr lang="lv-LV" dirty="0" smtClean="0"/>
              <a:t>Dievs kā visuma saprāts-&gt;  C līmenis</a:t>
            </a:r>
          </a:p>
          <a:p>
            <a:r>
              <a:rPr lang="lv-LV" dirty="0" smtClean="0"/>
              <a:t>Animālā pasaule </a:t>
            </a:r>
            <a:r>
              <a:rPr lang="el-GR" dirty="0">
                <a:latin typeface="Times New Roman" panose="02020603050405020304" pitchFamily="18" charset="0"/>
                <a:cs typeface="Times New Roman" panose="02020603050405020304" pitchFamily="18" charset="0"/>
              </a:rPr>
              <a:t>α</a:t>
            </a:r>
            <a:r>
              <a:rPr lang="lv-LV" dirty="0" smtClean="0"/>
              <a:t>, a, A</a:t>
            </a:r>
          </a:p>
          <a:p>
            <a:pPr lvl="1"/>
            <a:r>
              <a:rPr lang="lv-LV" dirty="0" smtClean="0"/>
              <a:t>Visa dzīvība kopumā nav kodēta indivīdu līmenī, bet augstāk: -&gt; a un/vai A līmeņi</a:t>
            </a:r>
          </a:p>
          <a:p>
            <a:r>
              <a:rPr lang="lv-LV" dirty="0" smtClean="0"/>
              <a:t>Fizikālā pasaule  </a:t>
            </a:r>
            <a:r>
              <a:rPr lang="lv-LV" dirty="0" smtClean="0">
                <a:latin typeface="GraecaII" panose="00000400000000000000" pitchFamily="2" charset="0"/>
              </a:rPr>
              <a:t>f</a:t>
            </a:r>
            <a:r>
              <a:rPr lang="lv-LV" dirty="0" smtClean="0"/>
              <a:t>, f, F</a:t>
            </a:r>
          </a:p>
          <a:p>
            <a:pPr lvl="1"/>
            <a:r>
              <a:rPr lang="lv-LV" dirty="0" smtClean="0"/>
              <a:t>KM </a:t>
            </a:r>
            <a:r>
              <a:rPr lang="lv-LV" dirty="0" err="1" smtClean="0"/>
              <a:t>daudzpasauļu</a:t>
            </a:r>
            <a:r>
              <a:rPr lang="lv-LV" dirty="0" smtClean="0"/>
              <a:t> interpretācija: var būt augstāks par individuālo, par ko varētu būt iespējams runāt;</a:t>
            </a:r>
          </a:p>
          <a:p>
            <a:pPr lvl="1"/>
            <a:r>
              <a:rPr lang="lv-LV" dirty="0" smtClean="0"/>
              <a:t>No biocentrisma viedokļa: a-&gt;f ;  A-&gt;F  ???</a:t>
            </a:r>
          </a:p>
          <a:p>
            <a:r>
              <a:rPr lang="lv-LV" dirty="0" smtClean="0"/>
              <a:t>Dievs </a:t>
            </a:r>
            <a:r>
              <a:rPr lang="el-GR" dirty="0" smtClean="0">
                <a:latin typeface="Times New Roman" panose="02020603050405020304" pitchFamily="18" charset="0"/>
                <a:cs typeface="Times New Roman" panose="02020603050405020304" pitchFamily="18" charset="0"/>
              </a:rPr>
              <a:t>Δ</a:t>
            </a:r>
            <a:r>
              <a:rPr lang="lv-LV" dirty="0" smtClean="0"/>
              <a:t>, d, D</a:t>
            </a:r>
          </a:p>
          <a:p>
            <a:pPr lvl="1"/>
            <a:r>
              <a:rPr lang="lv-LV" dirty="0" smtClean="0"/>
              <a:t>Ateisms iztiek bez visiem trim;</a:t>
            </a:r>
          </a:p>
          <a:p>
            <a:pPr lvl="1"/>
            <a:r>
              <a:rPr lang="lv-LV" dirty="0" err="1" smtClean="0"/>
              <a:t>Teiskās</a:t>
            </a:r>
            <a:r>
              <a:rPr lang="lv-LV" dirty="0" smtClean="0"/>
              <a:t> nostājas pieņem visus trīs līmeņus, varbūt dažādi tos interpretējot atšķirīgās mācībās</a:t>
            </a:r>
          </a:p>
          <a:p>
            <a:pPr lvl="1"/>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7764183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825625"/>
          </a:xfrm>
        </p:spPr>
        <p:txBody>
          <a:bodyPr>
            <a:normAutofit fontScale="90000"/>
          </a:bodyPr>
          <a:lstStyle/>
          <a:p>
            <a:r>
              <a:rPr lang="lv-LV" dirty="0" smtClean="0"/>
              <a:t>Vai zinātnei obligāti jābūt materiālistiskai šajā nozīmē, pieņemot individuālo par esamības jebkurā līmenī?</a:t>
            </a:r>
            <a:endParaRPr lang="en-US" dirty="0"/>
          </a:p>
        </p:txBody>
      </p:sp>
      <p:sp>
        <p:nvSpPr>
          <p:cNvPr id="3" name="Content Placeholder 2"/>
          <p:cNvSpPr>
            <a:spLocks noGrp="1"/>
          </p:cNvSpPr>
          <p:nvPr>
            <p:ph idx="1"/>
          </p:nvPr>
        </p:nvSpPr>
        <p:spPr>
          <a:xfrm>
            <a:off x="838200" y="1825624"/>
            <a:ext cx="10515600" cy="4879975"/>
          </a:xfrm>
        </p:spPr>
        <p:txBody>
          <a:bodyPr>
            <a:normAutofit/>
          </a:bodyPr>
          <a:lstStyle/>
          <a:p>
            <a:r>
              <a:rPr lang="lv-LV" dirty="0" smtClean="0"/>
              <a:t>Fizikai šī nostāja ir nepieciešama, un tā ir ļoti sekmīgi attīstījusies pa šo ceļu;</a:t>
            </a:r>
          </a:p>
          <a:p>
            <a:r>
              <a:rPr lang="lv-LV" dirty="0" smtClean="0"/>
              <a:t>Vai kādi zinātnes pētnieki ir mudinājuši citu pieeju, neidealizējot individuālo par universālo? </a:t>
            </a:r>
          </a:p>
          <a:p>
            <a:pPr lvl="1"/>
            <a:r>
              <a:rPr lang="lv-LV" dirty="0" smtClean="0"/>
              <a:t>Rūdolfs Šteiners, modernā zinātne viņu ierindo pie mistiķiem. Kaut gan pēc savas domāšanas viņš drīzāk ir zinātnieks, nevis reliģiju pārstāvis.; </a:t>
            </a:r>
            <a:r>
              <a:rPr lang="en-US" dirty="0" err="1"/>
              <a:t>Rūdolfs</a:t>
            </a:r>
            <a:r>
              <a:rPr lang="en-US" dirty="0"/>
              <a:t> </a:t>
            </a:r>
            <a:r>
              <a:rPr lang="en-US" dirty="0" err="1"/>
              <a:t>Šteiners</a:t>
            </a:r>
            <a:r>
              <a:rPr lang="en-US" dirty="0"/>
              <a:t>. Par </a:t>
            </a:r>
            <a:r>
              <a:rPr lang="en-US" dirty="0" err="1"/>
              <a:t>matemātiku</a:t>
            </a:r>
            <a:r>
              <a:rPr lang="en-US" dirty="0"/>
              <a:t> un </a:t>
            </a:r>
            <a:r>
              <a:rPr lang="en-US" dirty="0" err="1" smtClean="0"/>
              <a:t>realitāti</a:t>
            </a:r>
            <a:r>
              <a:rPr lang="lv-LV" dirty="0"/>
              <a:t>, </a:t>
            </a:r>
            <a:r>
              <a:rPr lang="lv-LV" dirty="0">
                <a:hlinkClick r:id="rId2"/>
              </a:rPr>
              <a:t>http://scireprints.lu.lv/15</a:t>
            </a:r>
            <a:r>
              <a:rPr lang="lv-LV" dirty="0" smtClean="0">
                <a:hlinkClick r:id="rId2"/>
              </a:rPr>
              <a:t>/</a:t>
            </a:r>
            <a:r>
              <a:rPr lang="lv-LV" dirty="0" smtClean="0"/>
              <a:t>. </a:t>
            </a:r>
          </a:p>
          <a:p>
            <a:pPr lvl="1"/>
            <a:r>
              <a:rPr lang="en-US" dirty="0"/>
              <a:t>Benjamin Lee Whorf</a:t>
            </a:r>
            <a:r>
              <a:rPr lang="lv-LV" dirty="0"/>
              <a:t> runā par lingvistiku augstāk nekā individuālā </a:t>
            </a:r>
            <a:r>
              <a:rPr lang="lv-LV" dirty="0" smtClean="0"/>
              <a:t>līmenī. Neatrodot atbalstu zinātnē, viņš pievērsās reliģiozajiem virzieniem.</a:t>
            </a:r>
          </a:p>
          <a:p>
            <a:pPr lvl="1"/>
            <a:r>
              <a:rPr lang="lv-LV" dirty="0" smtClean="0"/>
              <a:t>Mūsdienās ir daudz pārstāvju. Grūti būs izdalīt:</a:t>
            </a:r>
          </a:p>
          <a:p>
            <a:pPr lvl="2"/>
            <a:r>
              <a:rPr lang="lv-LV" dirty="0"/>
              <a:t>Skatīt, piemēram, </a:t>
            </a:r>
            <a:r>
              <a:rPr lang="lv-LV" dirty="0" smtClean="0"/>
              <a:t>scireprints.lu.lv kādus no autoriem: </a:t>
            </a:r>
            <a:r>
              <a:rPr lang="lv-LV" dirty="0">
                <a:hlinkClick r:id="rId3"/>
              </a:rPr>
              <a:t>http://scireprints.lu.lv/view/creators</a:t>
            </a:r>
            <a:r>
              <a:rPr lang="lv-LV" dirty="0" smtClean="0">
                <a:hlinkClick r:id="rId3"/>
              </a:rPr>
              <a:t>/</a:t>
            </a:r>
            <a:r>
              <a:rPr lang="lv-LV" dirty="0" smtClean="0"/>
              <a:t> </a:t>
            </a:r>
          </a:p>
          <a:p>
            <a:pPr lvl="1"/>
            <a:endParaRPr lang="lv-LV" dirty="0"/>
          </a:p>
          <a:p>
            <a:pPr lvl="1"/>
            <a:endParaRPr lang="en-US" dirty="0"/>
          </a:p>
        </p:txBody>
      </p:sp>
      <p:pic>
        <p:nvPicPr>
          <p:cNvPr id="1025" name="DefaultOcx"/>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676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HTMLSubmit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28474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2762</TotalTime>
  <Words>3121</Words>
  <Application>Microsoft Office PowerPoint</Application>
  <PresentationFormat>Widescreen</PresentationFormat>
  <Paragraphs>227</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GraecaII</vt:lpstr>
      <vt:lpstr>Times New Roman</vt:lpstr>
      <vt:lpstr>Office Theme</vt:lpstr>
      <vt:lpstr>Daba, valoda, matemātika, Dievs</vt:lpstr>
      <vt:lpstr>Galileo Galilejs: Daba ir rakstīta matemātikas valodā</vt:lpstr>
      <vt:lpstr>G. Galilei ... tā ir rakstīta matemātikas valodā</vt:lpstr>
      <vt:lpstr>Kas ir matemātika?</vt:lpstr>
      <vt:lpstr>Matemātika - vienkāršākais iespējamais</vt:lpstr>
      <vt:lpstr>Analoģijā ar matemātikas trīs uzstādījumiem:</vt:lpstr>
      <vt:lpstr>Individuālais līmenis ar elementiem μ, λ, γ, α, ϕ </vt:lpstr>
      <vt:lpstr>Kas no šā eksistē augstāk par individuālo līmeni?</vt:lpstr>
      <vt:lpstr>Vai zinātnei obligāti jābūt materiālistiskai šajā nozīmē, pieņemot individuālo par esamības jebkurā līmenī?</vt:lpstr>
      <vt:lpstr>Ko var uzbūvēt, modelēt?</vt:lpstr>
      <vt:lpstr>Universālais visuma modelis M=L=C=A=F=D</vt:lpstr>
      <vt:lpstr>Kas ir iedzimts, t.i., A priori dots?</vt:lpstr>
      <vt:lpstr>Valoda un matemātika</vt:lpstr>
      <vt:lpstr>Valoda un matemātika</vt:lpstr>
      <vt:lpstr>References</vt:lpstr>
      <vt:lpstr>References</vt:lpstr>
      <vt:lpstr>Matemātika – vienkāršākais iespējamais</vt:lpstr>
      <vt:lpstr>Hipotētiski: Matemātika no dabas viedokļa – iespējamais, proti, tas kas ir iespējams</vt:lpstr>
      <vt:lpstr>Fizika: iespējamais eksistē, ja Galileja tēze «Daba ir rakstīta matemātikas valodā» ir absolūti precīza</vt:lpstr>
      <vt:lpstr>Hipotētiski: matemātika no visa universa viedokļa kā vienīgais iespējamais</vt:lpstr>
      <vt:lpstr>Topoloģisks modelis, kas mēģina izskaidrot tumšās matērijas klātbūtni visumā</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Vai matemātika būtu pretrunā ar Dieva eksisteni?</dc:title>
  <dc:creator>Dainis Zeps</dc:creator>
  <cp:lastModifiedBy>Dainis Zeps</cp:lastModifiedBy>
  <cp:revision>138</cp:revision>
  <dcterms:created xsi:type="dcterms:W3CDTF">2015-11-27T09:29:10Z</dcterms:created>
  <dcterms:modified xsi:type="dcterms:W3CDTF">2016-02-20T11:11:07Z</dcterms:modified>
</cp:coreProperties>
</file>