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3" r:id="rId3"/>
    <p:sldId id="257" r:id="rId4"/>
    <p:sldId id="260" r:id="rId5"/>
    <p:sldId id="262" r:id="rId6"/>
    <p:sldId id="261" r:id="rId7"/>
    <p:sldId id="263" r:id="rId8"/>
    <p:sldId id="264" r:id="rId9"/>
    <p:sldId id="274" r:id="rId10"/>
    <p:sldId id="275" r:id="rId11"/>
    <p:sldId id="276" r:id="rId12"/>
    <p:sldId id="277" r:id="rId13"/>
    <p:sldId id="279" r:id="rId14"/>
    <p:sldId id="278" r:id="rId15"/>
    <p:sldId id="280" r:id="rId16"/>
    <p:sldId id="265" r:id="rId17"/>
    <p:sldId id="266" r:id="rId18"/>
    <p:sldId id="267" r:id="rId19"/>
    <p:sldId id="268" r:id="rId20"/>
    <p:sldId id="270" r:id="rId21"/>
    <p:sldId id="269" r:id="rId22"/>
    <p:sldId id="281" r:id="rId23"/>
    <p:sldId id="271" r:id="rId24"/>
    <p:sldId id="272" r:id="rId25"/>
    <p:sldId id="259"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4" d="100"/>
          <a:sy n="64" d="100"/>
        </p:scale>
        <p:origin x="96" y="648"/>
      </p:cViewPr>
      <p:guideLst/>
    </p:cSldViewPr>
  </p:slideViewPr>
  <p:notesTextViewPr>
    <p:cViewPr>
      <p:scale>
        <a:sx n="3" d="2"/>
        <a:sy n="3" d="2"/>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C5072F-0750-467E-9493-C1619B4FA2D6}" type="datetimeFigureOut">
              <a:rPr lang="en-US" smtClean="0"/>
              <a:t>4/25/2017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67C45D-4091-4EB4-8981-F559172C7699}" type="slidenum">
              <a:rPr lang="en-US" smtClean="0"/>
              <a:t>‹#›</a:t>
            </a:fld>
            <a:endParaRPr lang="en-US"/>
          </a:p>
        </p:txBody>
      </p:sp>
    </p:spTree>
    <p:extLst>
      <p:ext uri="{BB962C8B-B14F-4D97-AF65-F5344CB8AC3E}">
        <p14:creationId xmlns:p14="http://schemas.microsoft.com/office/powerpoint/2010/main" val="6172093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C5072F-0750-467E-9493-C1619B4FA2D6}" type="datetimeFigureOut">
              <a:rPr lang="en-US" smtClean="0"/>
              <a:t>4/25/2017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67C45D-4091-4EB4-8981-F559172C7699}" type="slidenum">
              <a:rPr lang="en-US" smtClean="0"/>
              <a:t>‹#›</a:t>
            </a:fld>
            <a:endParaRPr lang="en-US"/>
          </a:p>
        </p:txBody>
      </p:sp>
    </p:spTree>
    <p:extLst>
      <p:ext uri="{BB962C8B-B14F-4D97-AF65-F5344CB8AC3E}">
        <p14:creationId xmlns:p14="http://schemas.microsoft.com/office/powerpoint/2010/main" val="13627786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C5072F-0750-467E-9493-C1619B4FA2D6}" type="datetimeFigureOut">
              <a:rPr lang="en-US" smtClean="0"/>
              <a:t>4/25/2017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67C45D-4091-4EB4-8981-F559172C7699}" type="slidenum">
              <a:rPr lang="en-US" smtClean="0"/>
              <a:t>‹#›</a:t>
            </a:fld>
            <a:endParaRPr lang="en-US"/>
          </a:p>
        </p:txBody>
      </p:sp>
    </p:spTree>
    <p:extLst>
      <p:ext uri="{BB962C8B-B14F-4D97-AF65-F5344CB8AC3E}">
        <p14:creationId xmlns:p14="http://schemas.microsoft.com/office/powerpoint/2010/main" val="33648019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C5072F-0750-467E-9493-C1619B4FA2D6}" type="datetimeFigureOut">
              <a:rPr lang="en-US" smtClean="0"/>
              <a:t>4/25/2017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567C45D-4091-4EB4-8981-F559172C7699}" type="slidenum">
              <a:rPr lang="en-US" smtClean="0"/>
              <a:t>‹#›</a:t>
            </a:fld>
            <a:endParaRPr lang="en-US"/>
          </a:p>
        </p:txBody>
      </p:sp>
    </p:spTree>
    <p:extLst>
      <p:ext uri="{BB962C8B-B14F-4D97-AF65-F5344CB8AC3E}">
        <p14:creationId xmlns:p14="http://schemas.microsoft.com/office/powerpoint/2010/main" val="1093251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C5072F-0750-467E-9493-C1619B4FA2D6}" type="datetimeFigureOut">
              <a:rPr lang="en-US" smtClean="0"/>
              <a:t>4/25/2017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567C45D-4091-4EB4-8981-F559172C7699}" type="slidenum">
              <a:rPr lang="en-US" smtClean="0"/>
              <a:t>‹#›</a:t>
            </a:fld>
            <a:endParaRPr lang="en-US"/>
          </a:p>
        </p:txBody>
      </p:sp>
    </p:spTree>
    <p:extLst>
      <p:ext uri="{BB962C8B-B14F-4D97-AF65-F5344CB8AC3E}">
        <p14:creationId xmlns:p14="http://schemas.microsoft.com/office/powerpoint/2010/main" val="22750385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C5072F-0750-467E-9493-C1619B4FA2D6}" type="datetimeFigureOut">
              <a:rPr lang="en-US" smtClean="0"/>
              <a:t>4/25/2017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567C45D-4091-4EB4-8981-F559172C7699}" type="slidenum">
              <a:rPr lang="en-US" smtClean="0"/>
              <a:t>‹#›</a:t>
            </a:fld>
            <a:endParaRPr lang="en-US"/>
          </a:p>
        </p:txBody>
      </p:sp>
    </p:spTree>
    <p:extLst>
      <p:ext uri="{BB962C8B-B14F-4D97-AF65-F5344CB8AC3E}">
        <p14:creationId xmlns:p14="http://schemas.microsoft.com/office/powerpoint/2010/main" val="18996480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C5072F-0750-467E-9493-C1619B4FA2D6}" type="datetimeFigureOut">
              <a:rPr lang="en-US" smtClean="0"/>
              <a:t>4/25/2017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567C45D-4091-4EB4-8981-F559172C7699}" type="slidenum">
              <a:rPr lang="en-US" smtClean="0"/>
              <a:t>‹#›</a:t>
            </a:fld>
            <a:endParaRPr lang="en-US"/>
          </a:p>
        </p:txBody>
      </p:sp>
    </p:spTree>
    <p:extLst>
      <p:ext uri="{BB962C8B-B14F-4D97-AF65-F5344CB8AC3E}">
        <p14:creationId xmlns:p14="http://schemas.microsoft.com/office/powerpoint/2010/main" val="42489804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C5072F-0750-467E-9493-C1619B4FA2D6}" type="datetimeFigureOut">
              <a:rPr lang="en-US" smtClean="0"/>
              <a:t>4/25/2017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567C45D-4091-4EB4-8981-F559172C7699}" type="slidenum">
              <a:rPr lang="en-US" smtClean="0"/>
              <a:t>‹#›</a:t>
            </a:fld>
            <a:endParaRPr lang="en-US"/>
          </a:p>
        </p:txBody>
      </p:sp>
    </p:spTree>
    <p:extLst>
      <p:ext uri="{BB962C8B-B14F-4D97-AF65-F5344CB8AC3E}">
        <p14:creationId xmlns:p14="http://schemas.microsoft.com/office/powerpoint/2010/main" val="31124185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C5072F-0750-467E-9493-C1619B4FA2D6}" type="datetimeFigureOut">
              <a:rPr lang="en-US" smtClean="0"/>
              <a:t>4/25/2017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567C45D-4091-4EB4-8981-F559172C7699}" type="slidenum">
              <a:rPr lang="en-US" smtClean="0"/>
              <a:t>‹#›</a:t>
            </a:fld>
            <a:endParaRPr lang="en-US"/>
          </a:p>
        </p:txBody>
      </p:sp>
    </p:spTree>
    <p:extLst>
      <p:ext uri="{BB962C8B-B14F-4D97-AF65-F5344CB8AC3E}">
        <p14:creationId xmlns:p14="http://schemas.microsoft.com/office/powerpoint/2010/main" val="522713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C5072F-0750-467E-9493-C1619B4FA2D6}" type="datetimeFigureOut">
              <a:rPr lang="en-US" smtClean="0"/>
              <a:t>4/25/2017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67C45D-4091-4EB4-8981-F559172C7699}" type="slidenum">
              <a:rPr lang="en-US" smtClean="0"/>
              <a:t>‹#›</a:t>
            </a:fld>
            <a:endParaRPr lang="en-US"/>
          </a:p>
        </p:txBody>
      </p:sp>
    </p:spTree>
    <p:extLst>
      <p:ext uri="{BB962C8B-B14F-4D97-AF65-F5344CB8AC3E}">
        <p14:creationId xmlns:p14="http://schemas.microsoft.com/office/powerpoint/2010/main" val="29139470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C5072F-0750-467E-9493-C1619B4FA2D6}" type="datetimeFigureOut">
              <a:rPr lang="en-US" smtClean="0"/>
              <a:t>4/25/2017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67C45D-4091-4EB4-8981-F559172C7699}" type="slidenum">
              <a:rPr lang="en-US" smtClean="0"/>
              <a:t>‹#›</a:t>
            </a:fld>
            <a:endParaRPr lang="en-US"/>
          </a:p>
        </p:txBody>
      </p:sp>
    </p:spTree>
    <p:extLst>
      <p:ext uri="{BB962C8B-B14F-4D97-AF65-F5344CB8AC3E}">
        <p14:creationId xmlns:p14="http://schemas.microsoft.com/office/powerpoint/2010/main" val="18476852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C5072F-0750-467E-9493-C1619B4FA2D6}" type="datetimeFigureOut">
              <a:rPr lang="en-US" smtClean="0"/>
              <a:t>4/25/2017</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67C45D-4091-4EB4-8981-F559172C7699}" type="slidenum">
              <a:rPr lang="en-US" smtClean="0"/>
              <a:t>‹#›</a:t>
            </a:fld>
            <a:endParaRPr lang="en-US"/>
          </a:p>
        </p:txBody>
      </p:sp>
    </p:spTree>
    <p:extLst>
      <p:ext uri="{BB962C8B-B14F-4D97-AF65-F5344CB8AC3E}">
        <p14:creationId xmlns:p14="http://schemas.microsoft.com/office/powerpoint/2010/main" val="3952258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hyperlink" Target="https://de.wikipedia.org/wiki/Johannes_Bugenhagen" TargetMode="External"/><Relationship Id="rId3" Type="http://schemas.openxmlformats.org/officeDocument/2006/relationships/hyperlink" Target="https://de.wikipedia.org/wiki/Mielno" TargetMode="External"/><Relationship Id="rId7" Type="http://schemas.openxmlformats.org/officeDocument/2006/relationships/hyperlink" Target="https://de.wikipedia.org/wiki/Bistum_Cammin" TargetMode="External"/><Relationship Id="rId12" Type="http://schemas.openxmlformats.org/officeDocument/2006/relationships/hyperlink" Target="https://de.wikipedia.org/wiki/Riga" TargetMode="External"/><Relationship Id="rId2" Type="http://schemas.openxmlformats.org/officeDocument/2006/relationships/hyperlink" Target="https://de.wikipedia.org/wiki/K%C3%BCstrin" TargetMode="External"/><Relationship Id="rId1" Type="http://schemas.openxmlformats.org/officeDocument/2006/relationships/slideLayout" Target="../slideLayouts/slideLayout2.xml"/><Relationship Id="rId6" Type="http://schemas.openxmlformats.org/officeDocument/2006/relationships/hyperlink" Target="https://de.wikipedia.org/wiki/Bobolice" TargetMode="External"/><Relationship Id="rId11" Type="http://schemas.openxmlformats.org/officeDocument/2006/relationships/hyperlink" Target="https://de.wikipedia.org/wiki/Brandenburgische_Universit%C3%A4t_Frankfurt" TargetMode="External"/><Relationship Id="rId5" Type="http://schemas.openxmlformats.org/officeDocument/2006/relationships/hyperlink" Target="https://de.wikipedia.org/wiki/Vikariat_(katholisch)" TargetMode="External"/><Relationship Id="rId10" Type="http://schemas.openxmlformats.org/officeDocument/2006/relationships/hyperlink" Target="https://de.wikipedia.org/wiki/Universit%C3%A4t_Ingolstadt" TargetMode="External"/><Relationship Id="rId4" Type="http://schemas.openxmlformats.org/officeDocument/2006/relationships/hyperlink" Target="https://de.wikipedia.org/wiki/Stretz" TargetMode="External"/><Relationship Id="rId9" Type="http://schemas.openxmlformats.org/officeDocument/2006/relationships/hyperlink" Target="https://de.wikipedia.org/wiki/Trzebiat%C3%B3w"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dspace.lu.lv/dspace/bitstream/handle/7/34438/tulkoj.tek.1.pdf?sequence=7&amp;isAllowed=y"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dspace.lu.lv/dspace/bitstream/handle/7/34438/tulkoj.tek.1.pdf?sequence=7&amp;isAllowed=y"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s://1drv.ms/w/s!AsxW0owklJqqhCwwh-FGQFPsXMAg"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hyperlink" Target="http://daten.digitale-sammlungen.de/0001/bsb00016329/images/index.html?seite=229" TargetMode="External"/><Relationship Id="rId13" Type="http://schemas.openxmlformats.org/officeDocument/2006/relationships/hyperlink" Target="https://archive.org/stream/andreasknopkend00hoergoog/andreasknopkend00hoergoog_djvu.txt" TargetMode="External"/><Relationship Id="rId3" Type="http://schemas.openxmlformats.org/officeDocument/2006/relationships/hyperlink" Target="https://lv.wikipedia.org/wiki/Andreass_Knopke" TargetMode="External"/><Relationship Id="rId7" Type="http://schemas.openxmlformats.org/officeDocument/2006/relationships/hyperlink" Target="https://de.wikipedia.org/wiki/Spezial:ISBN-Suche/3428001931" TargetMode="External"/><Relationship Id="rId12" Type="http://schemas.openxmlformats.org/officeDocument/2006/relationships/hyperlink" Target="https://www.dropbox.com/s/x1cyjofi0tnu1ps/andreasknopkend00hoergoog.pdf?dl=0" TargetMode="External"/><Relationship Id="rId17" Type="http://schemas.openxmlformats.org/officeDocument/2006/relationships/hyperlink" Target="https://1drv.ms/w/s!AsxW0owklJqqhCwwh-FGQFPsXMAg" TargetMode="External"/><Relationship Id="rId2" Type="http://schemas.openxmlformats.org/officeDocument/2006/relationships/hyperlink" Target="http://www.latvijasluteranis.lv/2012/10/30/knopkens-no-humanista-par-rigas-reformatoru/" TargetMode="External"/><Relationship Id="rId16" Type="http://schemas.openxmlformats.org/officeDocument/2006/relationships/hyperlink" Target="http://dspace.lu.lv/dspace/handle/7/34453" TargetMode="External"/><Relationship Id="rId1" Type="http://schemas.openxmlformats.org/officeDocument/2006/relationships/slideLayout" Target="../slideLayouts/slideLayout2.xml"/><Relationship Id="rId6" Type="http://schemas.openxmlformats.org/officeDocument/2006/relationships/hyperlink" Target="https://de.wikipedia.org/wiki/Neue_Deutsche_Biographie" TargetMode="External"/><Relationship Id="rId11" Type="http://schemas.openxmlformats.org/officeDocument/2006/relationships/hyperlink" Target="http://dspace.lu.lv/dspace/bitstream/handle/7/34438/tulkoj.tek.1.pdf?sequence=7&amp;isAllowed=y" TargetMode="External"/><Relationship Id="rId5" Type="http://schemas.openxmlformats.org/officeDocument/2006/relationships/hyperlink" Target="https://www.deutsche-biographie.de/gnd119731789.html#ndbcontent" TargetMode="External"/><Relationship Id="rId15" Type="http://schemas.openxmlformats.org/officeDocument/2006/relationships/hyperlink" Target="http://www.historia.lv/dokumenti/rigas-reformatora-andreasa-knopkes-tezes-1522" TargetMode="External"/><Relationship Id="rId10" Type="http://schemas.openxmlformats.org/officeDocument/2006/relationships/hyperlink" Target="http://dspace.lu.lv/dspace/bitstream/handle/7/34519/Erasms.ep1177.ed.pdf?sequence=5&amp;isAllowed=y" TargetMode="External"/><Relationship Id="rId4" Type="http://schemas.openxmlformats.org/officeDocument/2006/relationships/hyperlink" Target="http://daten.digitale-sammlungen.de/~db/ausgaben/zweiseitenansicht.html?id=00008374&amp;seite=326&amp;image=bsb00008374_00326.jpg&amp;fip=193.174.98.30" TargetMode="External"/><Relationship Id="rId9" Type="http://schemas.openxmlformats.org/officeDocument/2006/relationships/hyperlink" Target="http://scireprints.lu.lv/341/" TargetMode="External"/><Relationship Id="rId14" Type="http://schemas.openxmlformats.org/officeDocument/2006/relationships/hyperlink" Target="https://onedrive.live.com/?authkey=%21AHDwmuuWfXGA1u8&amp;cid=AA9A94248CD256CC&amp;id=AA9A94248CD256CC%21554&amp;parId=AA9A94248CD256CC%21545&amp;o=OneU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lv-LV" dirty="0" smtClean="0"/>
              <a:t>A. Knopkens Rīgas reformators. Komentārs vēstulei Romiešiem</a:t>
            </a:r>
            <a:endParaRPr lang="en-US" dirty="0"/>
          </a:p>
        </p:txBody>
      </p:sp>
      <p:sp>
        <p:nvSpPr>
          <p:cNvPr id="3" name="Subtitle 2"/>
          <p:cNvSpPr>
            <a:spLocks noGrp="1"/>
          </p:cNvSpPr>
          <p:nvPr>
            <p:ph type="subTitle" idx="1"/>
          </p:nvPr>
        </p:nvSpPr>
        <p:spPr/>
        <p:txBody>
          <a:bodyPr>
            <a:normAutofit lnSpcReduction="10000"/>
          </a:bodyPr>
          <a:lstStyle/>
          <a:p>
            <a:r>
              <a:rPr lang="lv-LV" dirty="0" smtClean="0"/>
              <a:t>Dainis Zeps</a:t>
            </a:r>
          </a:p>
          <a:p>
            <a:r>
              <a:rPr lang="lv-LV" dirty="0" smtClean="0"/>
              <a:t>Zinātnes un Reliģijas dialoga grupas </a:t>
            </a:r>
            <a:r>
              <a:rPr lang="lv-LV" dirty="0" smtClean="0"/>
              <a:t>seminārs</a:t>
            </a:r>
          </a:p>
          <a:p>
            <a:r>
              <a:rPr lang="lv-LV" dirty="0" smtClean="0"/>
              <a:t>Teoloģijas fakultāte</a:t>
            </a:r>
            <a:endParaRPr lang="lv-LV" dirty="0" smtClean="0"/>
          </a:p>
          <a:p>
            <a:r>
              <a:rPr lang="lv-LV" dirty="0" smtClean="0"/>
              <a:t>2017.gada 28. aprīlī</a:t>
            </a:r>
            <a:endParaRPr lang="en-US" dirty="0"/>
          </a:p>
        </p:txBody>
      </p:sp>
    </p:spTree>
    <p:extLst>
      <p:ext uri="{BB962C8B-B14F-4D97-AF65-F5344CB8AC3E}">
        <p14:creationId xmlns:p14="http://schemas.microsoft.com/office/powerpoint/2010/main" val="21660718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normAutofit/>
          </a:bodyPr>
          <a:lstStyle/>
          <a:p>
            <a:r>
              <a:rPr lang="lv-LV" sz="3200" dirty="0" smtClean="0"/>
              <a:t>D. F. </a:t>
            </a:r>
            <a:r>
              <a:rPr lang="lv-LV" sz="3200" dirty="0" err="1" smtClean="0"/>
              <a:t>Hoerschelmann</a:t>
            </a:r>
            <a:r>
              <a:rPr lang="lv-LV" sz="3200" dirty="0" smtClean="0"/>
              <a:t>/</a:t>
            </a:r>
            <a:r>
              <a:rPr lang="lv-LV" sz="2800" dirty="0" err="1"/>
              <a:t>Lenonid</a:t>
            </a:r>
            <a:r>
              <a:rPr lang="lv-LV" sz="2800" dirty="0"/>
              <a:t> </a:t>
            </a:r>
            <a:r>
              <a:rPr lang="lv-LV" sz="2800" dirty="0" err="1"/>
              <a:t>Arbuzow</a:t>
            </a:r>
            <a:r>
              <a:rPr lang="lv-LV" sz="2800" dirty="0"/>
              <a:t> </a:t>
            </a:r>
            <a:r>
              <a:rPr lang="lv-LV" sz="2800" dirty="0" err="1"/>
              <a:t>Jr</a:t>
            </a:r>
            <a:r>
              <a:rPr lang="lv-LV" sz="2800" dirty="0"/>
              <a:t>.</a:t>
            </a:r>
            <a:r>
              <a:rPr lang="lv-LV" sz="1800" dirty="0"/>
              <a:t/>
            </a:r>
            <a:br>
              <a:rPr lang="lv-LV" sz="1800" dirty="0"/>
            </a:br>
            <a:endParaRPr lang="en-US" sz="1800" b="1" dirty="0">
              <a:latin typeface="+mn-lt"/>
              <a:ea typeface="+mn-ea"/>
              <a:cs typeface="+mn-cs"/>
            </a:endParaRPr>
          </a:p>
        </p:txBody>
      </p:sp>
      <p:sp>
        <p:nvSpPr>
          <p:cNvPr id="3" name="Content Placeholder 2"/>
          <p:cNvSpPr>
            <a:spLocks noGrp="1"/>
          </p:cNvSpPr>
          <p:nvPr>
            <p:ph idx="1"/>
          </p:nvPr>
        </p:nvSpPr>
        <p:spPr>
          <a:xfrm>
            <a:off x="838200" y="1825624"/>
            <a:ext cx="4033603" cy="4605155"/>
          </a:xfrm>
        </p:spPr>
        <p:txBody>
          <a:bodyPr>
            <a:normAutofit fontScale="92500" lnSpcReduction="10000"/>
          </a:bodyPr>
          <a:lstStyle/>
          <a:p>
            <a:r>
              <a:rPr lang="lv-LV" dirty="0"/>
              <a:t>D. F. </a:t>
            </a:r>
            <a:r>
              <a:rPr lang="lv-LV" dirty="0" err="1"/>
              <a:t>Hoerschelmann</a:t>
            </a:r>
            <a:endParaRPr lang="lv-LV" b="1" dirty="0" smtClean="0"/>
          </a:p>
          <a:p>
            <a:r>
              <a:rPr lang="de-DE" b="1" dirty="0" smtClean="0"/>
              <a:t>Andreas </a:t>
            </a:r>
            <a:r>
              <a:rPr lang="de-DE" b="1" dirty="0"/>
              <a:t>Knopken, Der Reformator Rigas: Ein Beitrag Zur Kirchengeschichte </a:t>
            </a:r>
            <a:r>
              <a:rPr lang="de-DE" b="1" dirty="0" smtClean="0"/>
              <a:t>Livlands</a:t>
            </a:r>
            <a:endParaRPr lang="lv-LV" b="1" dirty="0" smtClean="0"/>
          </a:p>
          <a:p>
            <a:endParaRPr lang="lv-LV" b="1" dirty="0"/>
          </a:p>
          <a:p>
            <a:endParaRPr lang="lv-LV" b="1" dirty="0" smtClean="0"/>
          </a:p>
          <a:p>
            <a:r>
              <a:rPr lang="lv-LV" dirty="0" err="1"/>
              <a:t>Lenonid</a:t>
            </a:r>
            <a:r>
              <a:rPr lang="lv-LV" dirty="0"/>
              <a:t> </a:t>
            </a:r>
            <a:r>
              <a:rPr lang="lv-LV" dirty="0" err="1"/>
              <a:t>Arbuzow</a:t>
            </a:r>
            <a:r>
              <a:rPr lang="lv-LV" dirty="0"/>
              <a:t> </a:t>
            </a:r>
            <a:r>
              <a:rPr lang="lv-LV" dirty="0" err="1"/>
              <a:t>Jr</a:t>
            </a:r>
            <a:r>
              <a:rPr lang="lv-LV" dirty="0"/>
              <a:t>.</a:t>
            </a:r>
          </a:p>
          <a:p>
            <a:r>
              <a:rPr lang="de-DE" b="1" dirty="0" smtClean="0"/>
              <a:t>Die </a:t>
            </a:r>
            <a:r>
              <a:rPr lang="de-DE" b="1" dirty="0"/>
              <a:t>Einführung der Reformation in Liv-, Est- und Kurland</a:t>
            </a:r>
          </a:p>
          <a:p>
            <a:endParaRPr lang="de-DE" b="1" dirty="0"/>
          </a:p>
          <a:p>
            <a:endParaRPr lang="en-US" dirty="0"/>
          </a:p>
        </p:txBody>
      </p:sp>
      <p:pic>
        <p:nvPicPr>
          <p:cNvPr id="1026" name="Picture 2" descr="https://images-na.ssl-images-amazon.com/images/I/51OUMuyxY9L._SX381_BO1,204,203,200_.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11603" y="991220"/>
            <a:ext cx="2407742" cy="313698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images-na.ssl-images-amazon.com/images/I/41yESmFN1iL._SX263_BO1,204,203,200_.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3412" y="4128201"/>
            <a:ext cx="2361002" cy="3554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60671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v-LV" dirty="0" smtClean="0"/>
              <a:t>Andreass Knopkens</a:t>
            </a:r>
            <a:endParaRPr lang="en-US" dirty="0"/>
          </a:p>
        </p:txBody>
      </p:sp>
      <p:sp>
        <p:nvSpPr>
          <p:cNvPr id="3" name="Content Placeholder 2"/>
          <p:cNvSpPr>
            <a:spLocks noGrp="1"/>
          </p:cNvSpPr>
          <p:nvPr>
            <p:ph idx="1"/>
          </p:nvPr>
        </p:nvSpPr>
        <p:spPr/>
        <p:txBody>
          <a:bodyPr>
            <a:normAutofit fontScale="77500" lnSpcReduction="20000"/>
          </a:bodyPr>
          <a:lstStyle/>
          <a:p>
            <a:r>
              <a:rPr lang="de-DE" dirty="0"/>
              <a:t>Andreas </a:t>
            </a:r>
            <a:r>
              <a:rPr lang="lv-LV" dirty="0" smtClean="0"/>
              <a:t>Knopken, </a:t>
            </a:r>
            <a:r>
              <a:rPr lang="de-DE" dirty="0" smtClean="0"/>
              <a:t>Knöpken</a:t>
            </a:r>
            <a:r>
              <a:rPr lang="lv-LV" dirty="0" smtClean="0"/>
              <a:t>, </a:t>
            </a:r>
            <a:r>
              <a:rPr lang="lv-LV" dirty="0" err="1" smtClean="0"/>
              <a:t>Knopkius</a:t>
            </a:r>
            <a:r>
              <a:rPr lang="lv-LV" dirty="0" smtClean="0"/>
              <a:t> (ap 1468-1539.18.febr.)</a:t>
            </a:r>
          </a:p>
          <a:p>
            <a:r>
              <a:rPr lang="lv-LV" dirty="0" smtClean="0"/>
              <a:t>Dzimis pie</a:t>
            </a:r>
            <a:r>
              <a:rPr lang="de-DE" dirty="0"/>
              <a:t> </a:t>
            </a:r>
            <a:r>
              <a:rPr lang="de-DE" dirty="0">
                <a:hlinkClick r:id="rId2" tooltip="Küstrin"/>
              </a:rPr>
              <a:t>Küstrin</a:t>
            </a:r>
            <a:r>
              <a:rPr lang="de-DE" dirty="0"/>
              <a:t> </a:t>
            </a:r>
            <a:r>
              <a:rPr lang="lv-LV" dirty="0" smtClean="0"/>
              <a:t>tuvumā esošās</a:t>
            </a:r>
            <a:r>
              <a:rPr lang="de-DE" dirty="0" smtClean="0"/>
              <a:t> </a:t>
            </a:r>
            <a:r>
              <a:rPr lang="de-DE" dirty="0"/>
              <a:t>Priebrow </a:t>
            </a:r>
            <a:r>
              <a:rPr lang="de-DE" dirty="0" smtClean="0"/>
              <a:t>(</a:t>
            </a:r>
            <a:r>
              <a:rPr lang="lv-LV" dirty="0" smtClean="0"/>
              <a:t>šodien, </a:t>
            </a:r>
            <a:r>
              <a:rPr lang="de-DE" dirty="0" smtClean="0"/>
              <a:t>po</a:t>
            </a:r>
            <a:r>
              <a:rPr lang="lv-LV" dirty="0" err="1" smtClean="0"/>
              <a:t>ļu</a:t>
            </a:r>
            <a:r>
              <a:rPr lang="de-DE" dirty="0" smtClean="0"/>
              <a:t>.:</a:t>
            </a:r>
            <a:r>
              <a:rPr lang="de-DE" dirty="0"/>
              <a:t> </a:t>
            </a:r>
            <a:r>
              <a:rPr lang="de-DE" i="1" dirty="0"/>
              <a:t>Przyborów</a:t>
            </a:r>
            <a:r>
              <a:rPr lang="de-DE" dirty="0"/>
              <a:t>) </a:t>
            </a:r>
            <a:endParaRPr lang="lv-LV" dirty="0" smtClean="0"/>
          </a:p>
          <a:p>
            <a:r>
              <a:rPr lang="lv-LV" dirty="0" smtClean="0"/>
              <a:t>Senākie avoti vēsta</a:t>
            </a:r>
            <a:r>
              <a:rPr lang="de-DE" dirty="0" smtClean="0"/>
              <a:t>, </a:t>
            </a:r>
            <a:r>
              <a:rPr lang="lv-LV" dirty="0" smtClean="0"/>
              <a:t>ka viņš </a:t>
            </a:r>
            <a:r>
              <a:rPr lang="de-DE" dirty="0" smtClean="0"/>
              <a:t>1492</a:t>
            </a:r>
            <a:r>
              <a:rPr lang="lv-LV" dirty="0" smtClean="0"/>
              <a:t>. gadā</a:t>
            </a:r>
            <a:r>
              <a:rPr lang="de-DE" dirty="0" smtClean="0"/>
              <a:t> </a:t>
            </a:r>
            <a:r>
              <a:rPr lang="lv-LV" dirty="0" smtClean="0"/>
              <a:t>mācītājs bija  </a:t>
            </a:r>
            <a:r>
              <a:rPr lang="lv-LV" dirty="0" err="1" smtClean="0"/>
              <a:t>ie</a:t>
            </a:r>
            <a:r>
              <a:rPr lang="de-DE" dirty="0"/>
              <a:t> </a:t>
            </a:r>
            <a:r>
              <a:rPr lang="de-DE" dirty="0">
                <a:hlinkClick r:id="rId3" tooltip="Mielno"/>
              </a:rPr>
              <a:t>Groß-Möllen</a:t>
            </a:r>
            <a:r>
              <a:rPr lang="de-DE" dirty="0"/>
              <a:t> </a:t>
            </a:r>
            <a:r>
              <a:rPr lang="lv-LV" dirty="0" smtClean="0"/>
              <a:t>un ieņēma </a:t>
            </a:r>
            <a:r>
              <a:rPr lang="de-DE" dirty="0"/>
              <a:t> </a:t>
            </a:r>
            <a:r>
              <a:rPr lang="lv-LV" dirty="0" smtClean="0"/>
              <a:t>baznīcas </a:t>
            </a:r>
            <a:r>
              <a:rPr lang="lv-LV" dirty="0" err="1" smtClean="0"/>
              <a:t>komenda</a:t>
            </a:r>
            <a:r>
              <a:rPr lang="lv-LV" dirty="0" smtClean="0"/>
              <a:t> vietu blakusesošajā ciemā</a:t>
            </a:r>
            <a:r>
              <a:rPr lang="de-DE" dirty="0"/>
              <a:t> </a:t>
            </a:r>
            <a:r>
              <a:rPr lang="de-DE" dirty="0">
                <a:hlinkClick r:id="rId4" tooltip="Stretz"/>
              </a:rPr>
              <a:t>Stretz</a:t>
            </a:r>
            <a:r>
              <a:rPr lang="de-DE" dirty="0"/>
              <a:t> </a:t>
            </a:r>
            <a:r>
              <a:rPr lang="de-DE" dirty="0" smtClean="0"/>
              <a:t>. </a:t>
            </a:r>
            <a:r>
              <a:rPr lang="lv-LV" dirty="0" smtClean="0"/>
              <a:t>Bez tam viņš bija pie </a:t>
            </a:r>
            <a:r>
              <a:rPr lang="de-DE" dirty="0"/>
              <a:t> </a:t>
            </a:r>
            <a:r>
              <a:rPr lang="de-DE" dirty="0">
                <a:hlinkClick r:id="rId5" tooltip="Vikariat (katholisch)"/>
              </a:rPr>
              <a:t>Vikariat</a:t>
            </a:r>
            <a:r>
              <a:rPr lang="de-DE" dirty="0"/>
              <a:t> </a:t>
            </a:r>
            <a:r>
              <a:rPr lang="de-DE" dirty="0" smtClean="0"/>
              <a:t>i</a:t>
            </a:r>
            <a:r>
              <a:rPr lang="lv-LV" dirty="0" smtClean="0"/>
              <a:t>e</a:t>
            </a:r>
            <a:r>
              <a:rPr lang="de-DE" dirty="0"/>
              <a:t> </a:t>
            </a:r>
            <a:r>
              <a:rPr lang="de-DE" dirty="0">
                <a:hlinkClick r:id="rId6" tooltip="Bobolice"/>
              </a:rPr>
              <a:t>Bublitz</a:t>
            </a:r>
            <a:r>
              <a:rPr lang="de-DE" dirty="0"/>
              <a:t> </a:t>
            </a:r>
            <a:r>
              <a:rPr lang="lv-LV" dirty="0" smtClean="0"/>
              <a:t>bīskapa </a:t>
            </a:r>
            <a:r>
              <a:rPr lang="lv-LV" dirty="0" err="1" smtClean="0"/>
              <a:t>ie</a:t>
            </a:r>
            <a:r>
              <a:rPr lang="de-DE" dirty="0"/>
              <a:t> </a:t>
            </a:r>
            <a:r>
              <a:rPr lang="de-DE" dirty="0">
                <a:hlinkClick r:id="rId7" tooltip="Bistum Cammin"/>
              </a:rPr>
              <a:t>Cammin</a:t>
            </a:r>
            <a:r>
              <a:rPr lang="de-DE" dirty="0"/>
              <a:t>. </a:t>
            </a:r>
            <a:r>
              <a:rPr lang="lv-LV" dirty="0" smtClean="0"/>
              <a:t>Drīz pēc tam viņš iepazina</a:t>
            </a:r>
            <a:r>
              <a:rPr lang="de-DE" dirty="0" smtClean="0"/>
              <a:t>, </a:t>
            </a:r>
            <a:r>
              <a:rPr lang="lv-LV" dirty="0" smtClean="0"/>
              <a:t>iespējams caur savu brāli </a:t>
            </a:r>
            <a:r>
              <a:rPr lang="de-DE" dirty="0" smtClean="0"/>
              <a:t>Jakob</a:t>
            </a:r>
            <a:r>
              <a:rPr lang="de-DE" dirty="0"/>
              <a:t>, </a:t>
            </a:r>
            <a:r>
              <a:rPr lang="de-DE" dirty="0">
                <a:hlinkClick r:id="rId8" tooltip="Johannes Bugenhagen"/>
              </a:rPr>
              <a:t>Johannes </a:t>
            </a:r>
            <a:r>
              <a:rPr lang="de-DE" dirty="0" smtClean="0">
                <a:hlinkClick r:id="rId8" tooltip="Johannes Bugenhagen"/>
              </a:rPr>
              <a:t>Bugenhagen</a:t>
            </a:r>
            <a:r>
              <a:rPr lang="de-DE" dirty="0" smtClean="0"/>
              <a:t>, </a:t>
            </a:r>
            <a:r>
              <a:rPr lang="lv-LV" dirty="0" smtClean="0"/>
              <a:t>kas </a:t>
            </a:r>
            <a:r>
              <a:rPr lang="lv-LV" dirty="0"/>
              <a:t>bija pabijis vikārs </a:t>
            </a:r>
            <a:r>
              <a:rPr lang="lv-LV" dirty="0" err="1" smtClean="0"/>
              <a:t>ie</a:t>
            </a:r>
            <a:r>
              <a:rPr lang="de-DE" dirty="0"/>
              <a:t> </a:t>
            </a:r>
            <a:r>
              <a:rPr lang="de-DE" dirty="0">
                <a:hlinkClick r:id="rId9" tooltip="Trzebiatów"/>
              </a:rPr>
              <a:t>Treptow an der </a:t>
            </a:r>
            <a:r>
              <a:rPr lang="de-DE" dirty="0" smtClean="0">
                <a:hlinkClick r:id="rId9" tooltip="Trzebiatów"/>
              </a:rPr>
              <a:t>Rega</a:t>
            </a:r>
            <a:r>
              <a:rPr lang="lv-LV" dirty="0" smtClean="0"/>
              <a:t>.</a:t>
            </a:r>
            <a:r>
              <a:rPr lang="de-DE" dirty="0"/>
              <a:t> </a:t>
            </a:r>
            <a:r>
              <a:rPr lang="lv-LV" dirty="0" err="1" smtClean="0"/>
              <a:t>A.K.vēlāk</a:t>
            </a:r>
            <a:r>
              <a:rPr lang="lv-LV" dirty="0" smtClean="0"/>
              <a:t> </a:t>
            </a:r>
            <a:r>
              <a:rPr lang="lv-LV" dirty="0" smtClean="0"/>
              <a:t>kā </a:t>
            </a:r>
            <a:r>
              <a:rPr lang="lv-LV" dirty="0" err="1" smtClean="0"/>
              <a:t>domkungs</a:t>
            </a:r>
            <a:r>
              <a:rPr lang="lv-LV" dirty="0" smtClean="0"/>
              <a:t> bija  </a:t>
            </a:r>
            <a:r>
              <a:rPr lang="lv-LV" dirty="0" smtClean="0"/>
              <a:t>pie </a:t>
            </a:r>
            <a:r>
              <a:rPr lang="de-DE" dirty="0" smtClean="0"/>
              <a:t>St</a:t>
            </a:r>
            <a:r>
              <a:rPr lang="de-DE" dirty="0"/>
              <a:t>. </a:t>
            </a:r>
            <a:r>
              <a:rPr lang="de-DE" dirty="0" smtClean="0"/>
              <a:t>Peter</a:t>
            </a:r>
            <a:r>
              <a:rPr lang="lv-LV" dirty="0" smtClean="0"/>
              <a:t> </a:t>
            </a:r>
            <a:r>
              <a:rPr lang="lv-LV" dirty="0" smtClean="0"/>
              <a:t>Rīgā</a:t>
            </a:r>
            <a:r>
              <a:rPr lang="de-DE" dirty="0" smtClean="0"/>
              <a:t>.</a:t>
            </a:r>
            <a:endParaRPr lang="lv-LV" dirty="0" smtClean="0"/>
          </a:p>
          <a:p>
            <a:r>
              <a:rPr lang="de-DE" dirty="0"/>
              <a:t>Kurz darauf lernte er, wohl über seinen Bruder Jakob, </a:t>
            </a:r>
            <a:r>
              <a:rPr lang="de-DE" u="sng" dirty="0">
                <a:hlinkClick r:id="rId8" tooltip="Johannes Bugenhagen"/>
              </a:rPr>
              <a:t>Johannes Bugenhagen</a:t>
            </a:r>
            <a:r>
              <a:rPr lang="de-DE" dirty="0"/>
              <a:t> kennen, der Vikar in </a:t>
            </a:r>
            <a:r>
              <a:rPr lang="de-DE" dirty="0">
                <a:hlinkClick r:id="rId9" tooltip="Trzebiatów"/>
              </a:rPr>
              <a:t>Treptow an der Rega</a:t>
            </a:r>
            <a:r>
              <a:rPr lang="de-DE" dirty="0"/>
              <a:t> war und später als Domherr an St. Peter in Riga kam</a:t>
            </a:r>
            <a:r>
              <a:rPr lang="de-DE" dirty="0" smtClean="0"/>
              <a:t>.</a:t>
            </a:r>
            <a:endParaRPr lang="lv-LV" dirty="0" smtClean="0"/>
          </a:p>
          <a:p>
            <a:r>
              <a:rPr lang="lv-LV" dirty="0" smtClean="0"/>
              <a:t>Ap</a:t>
            </a:r>
            <a:r>
              <a:rPr lang="de-DE" dirty="0" smtClean="0"/>
              <a:t> </a:t>
            </a:r>
            <a:r>
              <a:rPr lang="de-DE" dirty="0"/>
              <a:t>1515 ging Knöpken für einige Zeit an die </a:t>
            </a:r>
            <a:r>
              <a:rPr lang="de-DE" dirty="0">
                <a:hlinkClick r:id="rId10" tooltip="Universität Ingolstadt"/>
              </a:rPr>
              <a:t>Universität Ingolstadt</a:t>
            </a:r>
            <a:r>
              <a:rPr lang="de-DE" dirty="0"/>
              <a:t>, im Anschluss für etwa zwei Jahre an die </a:t>
            </a:r>
            <a:r>
              <a:rPr lang="de-DE" dirty="0">
                <a:hlinkClick r:id="rId11" tooltip="Brandenburgische Universität Frankfurt"/>
              </a:rPr>
              <a:t>Universität in Frankfurt (Oder)</a:t>
            </a:r>
            <a:r>
              <a:rPr lang="de-DE" dirty="0"/>
              <a:t>. Er kehrte nach Treptow zurück und wurde dort schließlich 1521 Nachfolger Bugenhagens. Unter Einfluss der lutherischen Reformation und von Luthers Schrift </a:t>
            </a:r>
            <a:r>
              <a:rPr lang="de-DE" i="1" dirty="0"/>
              <a:t>De captivitate babylonica</a:t>
            </a:r>
            <a:r>
              <a:rPr lang="de-DE" dirty="0"/>
              <a:t> wechselte er vermutlich im Spätherbst 1520 zur Reformation über. Knöpken ging nach </a:t>
            </a:r>
            <a:r>
              <a:rPr lang="de-DE" dirty="0">
                <a:hlinkClick r:id="rId12" tooltip="Riga"/>
              </a:rPr>
              <a:t>Riga</a:t>
            </a:r>
            <a:r>
              <a:rPr lang="de-DE" dirty="0"/>
              <a:t> und betrieb hier die Reformation.</a:t>
            </a:r>
          </a:p>
          <a:p>
            <a:endParaRPr lang="en-US" dirty="0"/>
          </a:p>
        </p:txBody>
      </p:sp>
    </p:spTree>
    <p:extLst>
      <p:ext uri="{BB962C8B-B14F-4D97-AF65-F5344CB8AC3E}">
        <p14:creationId xmlns:p14="http://schemas.microsoft.com/office/powerpoint/2010/main" val="305395082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v-LV" dirty="0" smtClean="0"/>
              <a:t>Rīgā no 1517. gada</a:t>
            </a:r>
            <a:endParaRPr lang="en-US" dirty="0"/>
          </a:p>
        </p:txBody>
      </p:sp>
      <p:sp>
        <p:nvSpPr>
          <p:cNvPr id="3" name="Content Placeholder 2"/>
          <p:cNvSpPr>
            <a:spLocks noGrp="1"/>
          </p:cNvSpPr>
          <p:nvPr>
            <p:ph idx="1"/>
          </p:nvPr>
        </p:nvSpPr>
        <p:spPr/>
        <p:txBody>
          <a:bodyPr>
            <a:normAutofit fontScale="77500" lnSpcReduction="20000"/>
          </a:bodyPr>
          <a:lstStyle/>
          <a:p>
            <a:r>
              <a:rPr lang="lv-LV" dirty="0" smtClean="0"/>
              <a:t>No </a:t>
            </a:r>
            <a:r>
              <a:rPr lang="lv-LV" dirty="0" err="1" smtClean="0"/>
              <a:t>A.Dāboliņa</a:t>
            </a:r>
            <a:r>
              <a:rPr lang="lv-LV" dirty="0" smtClean="0"/>
              <a:t>: </a:t>
            </a:r>
          </a:p>
          <a:p>
            <a:r>
              <a:rPr lang="lv-LV" dirty="0"/>
              <a:t> Aptuveni 1517. gada rudenī savam brālim uz Rīgu sekoja arī Andreass Knopkens. Abi brāļi apmetās uz dzīvi Rīgas </a:t>
            </a:r>
            <a:r>
              <a:rPr lang="lv-LV" dirty="0" err="1"/>
              <a:t>Lostrēgeru</a:t>
            </a:r>
            <a:r>
              <a:rPr lang="lv-LV" dirty="0"/>
              <a:t> (</a:t>
            </a:r>
            <a:r>
              <a:rPr lang="lv-LV" i="1" dirty="0" err="1"/>
              <a:t>Losträger</a:t>
            </a:r>
            <a:r>
              <a:rPr lang="lv-LV" dirty="0"/>
              <a:t>) garīgajā brālībā ar nodomu būt līdzdalīgiem viņu labajos darbos. Jo brālībā tika patstāvīgi noturēti aizlūgumi, </a:t>
            </a:r>
            <a:r>
              <a:rPr lang="lv-LV" dirty="0" err="1"/>
              <a:t>vigīlijas</a:t>
            </a:r>
            <a:r>
              <a:rPr lang="lv-LV" dirty="0"/>
              <a:t> un meses –par mirušajiem. Andreasam tajā tika piešķirts </a:t>
            </a:r>
            <a:r>
              <a:rPr lang="lv-LV" dirty="0" err="1"/>
              <a:t>dominus</a:t>
            </a:r>
            <a:r>
              <a:rPr lang="lv-LV" dirty="0"/>
              <a:t> pakāpe – savdabīgs “garīdznieku kunga” statuss, kamēr Jēkabam kā </a:t>
            </a:r>
            <a:r>
              <a:rPr lang="lv-LV" dirty="0" err="1"/>
              <a:t>domkungam</a:t>
            </a:r>
            <a:r>
              <a:rPr lang="lv-LV" dirty="0"/>
              <a:t> pienācās jau augstākais </a:t>
            </a:r>
            <a:r>
              <a:rPr lang="lv-LV" dirty="0" err="1"/>
              <a:t>plebanus</a:t>
            </a:r>
            <a:r>
              <a:rPr lang="lv-LV" dirty="0"/>
              <a:t> statuss. Šajā brālībā bija pārstāvētas visas sabiedrības kārtas, bet pašu </a:t>
            </a:r>
            <a:r>
              <a:rPr lang="lv-LV" dirty="0" err="1"/>
              <a:t>Lostrēgeru</a:t>
            </a:r>
            <a:r>
              <a:rPr lang="lv-LV" dirty="0"/>
              <a:t> brāļu vidū pārsvarā esot bijuši latvieši, kā raksta L. </a:t>
            </a:r>
            <a:r>
              <a:rPr lang="lv-LV" dirty="0" err="1"/>
              <a:t>Arbuzovs</a:t>
            </a:r>
            <a:r>
              <a:rPr lang="lv-LV" dirty="0" smtClean="0"/>
              <a:t>.</a:t>
            </a:r>
          </a:p>
          <a:p>
            <a:r>
              <a:rPr lang="lv-LV" dirty="0" smtClean="0"/>
              <a:t>1519. gada rudenī Knopkens atkal ierodas </a:t>
            </a:r>
            <a:r>
              <a:rPr lang="lv-LV" dirty="0" err="1" smtClean="0"/>
              <a:t>Treptovā</a:t>
            </a:r>
            <a:r>
              <a:rPr lang="lv-LV" dirty="0" smtClean="0"/>
              <a:t>.</a:t>
            </a:r>
          </a:p>
          <a:p>
            <a:r>
              <a:rPr lang="lv-LV" dirty="0"/>
              <a:t> </a:t>
            </a:r>
            <a:r>
              <a:rPr lang="lv-LV" dirty="0" err="1"/>
              <a:t>Bugenhāgens</a:t>
            </a:r>
            <a:r>
              <a:rPr lang="lv-LV" dirty="0"/>
              <a:t> un daudzi citi viņa kolēģi sākotnēji izturējās noraidoši pret jaunajām vēsmām no </a:t>
            </a:r>
            <a:r>
              <a:rPr lang="lv-LV" dirty="0" err="1"/>
              <a:t>Vitenbergas</a:t>
            </a:r>
            <a:r>
              <a:rPr lang="lv-LV" dirty="0"/>
              <a:t>. Lūzumu daudzu tā laika baznīcas un akadēmisko darbinieku uzskatos, tātad arī Knopkenā, izraisīja Lutera 1520. gada reformācijas raksti, īpaši –” Baznīca Bābeles gūstā”. Tā paša gada novembrī </a:t>
            </a:r>
            <a:r>
              <a:rPr lang="lv-LV" dirty="0" err="1"/>
              <a:t>Bugenhāgens</a:t>
            </a:r>
            <a:r>
              <a:rPr lang="lv-LV" dirty="0"/>
              <a:t> rakstīja vēstuli Luteram ar lūgumu pēc padoma – tieši tāpat kā savulaik Knopkens Erasmam.</a:t>
            </a:r>
            <a:endParaRPr lang="en-US" dirty="0"/>
          </a:p>
        </p:txBody>
      </p:sp>
    </p:spTree>
    <p:extLst>
      <p:ext uri="{BB962C8B-B14F-4D97-AF65-F5344CB8AC3E}">
        <p14:creationId xmlns:p14="http://schemas.microsoft.com/office/powerpoint/2010/main" val="14834563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v-LV" dirty="0" smtClean="0"/>
              <a:t>Kad A. Knopkens raksta Erasmam </a:t>
            </a:r>
            <a:r>
              <a:rPr lang="lv-LV" dirty="0" err="1" smtClean="0"/>
              <a:t>Roterdamietim</a:t>
            </a:r>
            <a:r>
              <a:rPr lang="lv-LV" dirty="0" smtClean="0"/>
              <a:t>?</a:t>
            </a:r>
            <a:endParaRPr lang="en-US" dirty="0"/>
          </a:p>
        </p:txBody>
      </p:sp>
      <p:sp>
        <p:nvSpPr>
          <p:cNvPr id="3" name="Content Placeholder 2"/>
          <p:cNvSpPr>
            <a:spLocks noGrp="1"/>
          </p:cNvSpPr>
          <p:nvPr>
            <p:ph idx="1"/>
          </p:nvPr>
        </p:nvSpPr>
        <p:spPr/>
        <p:txBody>
          <a:bodyPr/>
          <a:lstStyle/>
          <a:p>
            <a:r>
              <a:rPr lang="lv-LV" dirty="0" smtClean="0"/>
              <a:t>Mēs zinām tikai, ka atbilde atnākusi rakstīta </a:t>
            </a:r>
            <a:r>
              <a:rPr lang="en-US" dirty="0"/>
              <a:t>1520. </a:t>
            </a:r>
            <a:r>
              <a:rPr lang="en-US" dirty="0" err="1"/>
              <a:t>gada</a:t>
            </a:r>
            <a:r>
              <a:rPr lang="en-US" dirty="0"/>
              <a:t> 31. </a:t>
            </a:r>
            <a:r>
              <a:rPr lang="en-US" dirty="0" err="1" smtClean="0"/>
              <a:t>decembrī</a:t>
            </a:r>
            <a:r>
              <a:rPr lang="lv-LV" dirty="0" smtClean="0"/>
              <a:t>, kurā minēts, ka Andreass ir rakstījis vismaz trīs reizes, pie kam divas vēstules Erasms ir saņēmis.</a:t>
            </a:r>
          </a:p>
          <a:p>
            <a:r>
              <a:rPr lang="lv-LV" dirty="0" smtClean="0"/>
              <a:t>Pirmā vēstule varēja būt rakstīta </a:t>
            </a:r>
            <a:r>
              <a:rPr lang="lv-LV" dirty="0" err="1" smtClean="0"/>
              <a:t>A.Knopkenam</a:t>
            </a:r>
            <a:r>
              <a:rPr lang="lv-LV" dirty="0" smtClean="0"/>
              <a:t> vēl esot Rīgā</a:t>
            </a:r>
          </a:p>
          <a:p>
            <a:r>
              <a:rPr lang="lv-LV" dirty="0" smtClean="0"/>
              <a:t>Pēdējā no </a:t>
            </a:r>
            <a:r>
              <a:rPr lang="lv-LV" dirty="0" err="1" smtClean="0"/>
              <a:t>Treptovas</a:t>
            </a:r>
            <a:r>
              <a:rPr lang="lv-LV" dirty="0" smtClean="0"/>
              <a:t>? Tāpēc vēstulēs minēti rupjie ‘</a:t>
            </a:r>
            <a:r>
              <a:rPr lang="lv-LV" dirty="0" err="1" smtClean="0"/>
              <a:t>rutenieši</a:t>
            </a:r>
            <a:r>
              <a:rPr lang="lv-LV" dirty="0" smtClean="0"/>
              <a:t>’, kuru pieminēšanu Erasms ir iespējams pārpratis, proti, uztvēris pārlieku burtiski</a:t>
            </a:r>
          </a:p>
          <a:p>
            <a:pPr lvl="1"/>
            <a:r>
              <a:rPr lang="lv-LV" dirty="0" smtClean="0"/>
              <a:t>Nav saņemta atbilde un automātiski vēlme uzstāt pēc atbildes? </a:t>
            </a:r>
            <a:endParaRPr lang="en-US" dirty="0"/>
          </a:p>
        </p:txBody>
      </p:sp>
    </p:spTree>
    <p:extLst>
      <p:ext uri="{BB962C8B-B14F-4D97-AF65-F5344CB8AC3E}">
        <p14:creationId xmlns:p14="http://schemas.microsoft.com/office/powerpoint/2010/main" val="157728996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Erasmus </a:t>
            </a:r>
            <a:r>
              <a:rPr lang="en-US" dirty="0" err="1"/>
              <a:t>Roterodamus</a:t>
            </a:r>
            <a:r>
              <a:rPr lang="en-US" dirty="0"/>
              <a:t> </a:t>
            </a:r>
            <a:r>
              <a:rPr lang="en-US" dirty="0" err="1"/>
              <a:t>Andreae</a:t>
            </a:r>
            <a:r>
              <a:rPr lang="en-US" dirty="0"/>
              <a:t> </a:t>
            </a:r>
            <a:r>
              <a:rPr lang="en-US" dirty="0" err="1"/>
              <a:t>Cnophae</a:t>
            </a:r>
            <a:r>
              <a:rPr lang="en-US" dirty="0"/>
              <a:t> </a:t>
            </a:r>
            <a:r>
              <a:rPr lang="lv-LV" dirty="0" smtClean="0"/>
              <a:t/>
            </a:r>
            <a:br>
              <a:rPr lang="lv-LV" dirty="0" smtClean="0"/>
            </a:br>
            <a:r>
              <a:rPr lang="en-US" dirty="0" err="1" smtClean="0"/>
              <a:t>Vēstule</a:t>
            </a:r>
            <a:r>
              <a:rPr lang="en-US" dirty="0" smtClean="0"/>
              <a:t> </a:t>
            </a:r>
            <a:r>
              <a:rPr lang="en-US" dirty="0" err="1"/>
              <a:t>Andreasam</a:t>
            </a:r>
            <a:r>
              <a:rPr lang="en-US" dirty="0"/>
              <a:t> </a:t>
            </a:r>
            <a:r>
              <a:rPr lang="en-US" dirty="0" err="1"/>
              <a:t>Knopkenam</a:t>
            </a:r>
            <a:r>
              <a:rPr lang="en-US" dirty="0"/>
              <a:t> </a:t>
            </a:r>
            <a:r>
              <a:rPr lang="lv-LV" dirty="0" smtClean="0"/>
              <a:t/>
            </a:r>
            <a:br>
              <a:rPr lang="lv-LV" dirty="0" smtClean="0"/>
            </a:br>
            <a:r>
              <a:rPr lang="en-US" dirty="0" smtClean="0"/>
              <a:t>1520</a:t>
            </a:r>
            <a:r>
              <a:rPr lang="en-US" dirty="0"/>
              <a:t>. </a:t>
            </a:r>
            <a:r>
              <a:rPr lang="en-US" dirty="0" err="1"/>
              <a:t>gada</a:t>
            </a:r>
            <a:r>
              <a:rPr lang="en-US" dirty="0"/>
              <a:t> 31. </a:t>
            </a:r>
            <a:r>
              <a:rPr lang="en-US" dirty="0" err="1"/>
              <a:t>decembrī</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553866316"/>
              </p:ext>
            </p:extLst>
          </p:nvPr>
        </p:nvGraphicFramePr>
        <p:xfrm>
          <a:off x="838200" y="1825625"/>
          <a:ext cx="10515600" cy="3571240"/>
        </p:xfrm>
        <a:graphic>
          <a:graphicData uri="http://schemas.openxmlformats.org/drawingml/2006/table">
            <a:tbl>
              <a:tblPr firstRow="1" bandRow="1">
                <a:tableStyleId>{5C22544A-7EE6-4342-B048-85BDC9FD1C3A}</a:tableStyleId>
              </a:tblPr>
              <a:tblGrid>
                <a:gridCol w="5257800"/>
                <a:gridCol w="5257800"/>
              </a:tblGrid>
              <a:tr h="370840">
                <a:tc>
                  <a:txBody>
                    <a:bodyPr/>
                    <a:lstStyle/>
                    <a:p>
                      <a:r>
                        <a:rPr lang="pt-BR" dirty="0" smtClean="0"/>
                        <a:t>Ex tribus epistolis, quas ais te mihi scripsise, duas duntaxat accepi.</a:t>
                      </a:r>
                      <a:endParaRPr lang="lv-LV" dirty="0" smtClean="0"/>
                    </a:p>
                    <a:p>
                      <a:endParaRPr lang="lv-LV" dirty="0" smtClean="0"/>
                    </a:p>
                    <a:p>
                      <a:r>
                        <a:rPr lang="en-US" dirty="0" err="1" smtClean="0"/>
                        <a:t>Mentem</a:t>
                      </a:r>
                      <a:r>
                        <a:rPr lang="en-US" dirty="0" smtClean="0"/>
                        <a:t> </a:t>
                      </a:r>
                      <a:r>
                        <a:rPr lang="en-US" dirty="0" err="1" smtClean="0"/>
                        <a:t>istam</a:t>
                      </a:r>
                      <a:r>
                        <a:rPr lang="en-US" dirty="0" smtClean="0"/>
                        <a:t> tam </a:t>
                      </a:r>
                      <a:r>
                        <a:rPr lang="en-US" dirty="0" err="1" smtClean="0"/>
                        <a:t>piam</a:t>
                      </a:r>
                      <a:r>
                        <a:rPr lang="en-US" dirty="0" smtClean="0"/>
                        <a:t>, </a:t>
                      </a:r>
                      <a:r>
                        <a:rPr lang="en-US" dirty="0" err="1" smtClean="0"/>
                        <a:t>tamque</a:t>
                      </a:r>
                      <a:r>
                        <a:rPr lang="en-US" dirty="0" smtClean="0"/>
                        <a:t> </a:t>
                      </a:r>
                      <a:r>
                        <a:rPr lang="en-US" dirty="0" err="1" smtClean="0"/>
                        <a:t>avidum</a:t>
                      </a:r>
                      <a:r>
                        <a:rPr lang="en-US" dirty="0" smtClean="0"/>
                        <a:t> </a:t>
                      </a:r>
                      <a:r>
                        <a:rPr lang="en-US" dirty="0" err="1" smtClean="0"/>
                        <a:t>Christianae</a:t>
                      </a:r>
                      <a:r>
                        <a:rPr lang="en-US" dirty="0" smtClean="0"/>
                        <a:t> </a:t>
                      </a:r>
                      <a:r>
                        <a:rPr lang="en-US" dirty="0" err="1" smtClean="0"/>
                        <a:t>doctrinae</a:t>
                      </a:r>
                      <a:r>
                        <a:rPr lang="en-US" dirty="0" smtClean="0"/>
                        <a:t> </a:t>
                      </a:r>
                      <a:r>
                        <a:rPr lang="en-US" dirty="0" err="1" smtClean="0"/>
                        <a:t>studium</a:t>
                      </a:r>
                      <a:r>
                        <a:rPr lang="en-US" dirty="0" smtClean="0"/>
                        <a:t>, </a:t>
                      </a:r>
                      <a:r>
                        <a:rPr lang="en-US" dirty="0" err="1" smtClean="0"/>
                        <a:t>vehementer</a:t>
                      </a:r>
                      <a:r>
                        <a:rPr lang="en-US" dirty="0" smtClean="0"/>
                        <a:t> </a:t>
                      </a:r>
                      <a:r>
                        <a:rPr lang="en-US" dirty="0" err="1" smtClean="0"/>
                        <a:t>exosculor</a:t>
                      </a:r>
                      <a:r>
                        <a:rPr lang="en-US" dirty="0" smtClean="0"/>
                        <a:t>. Nam </a:t>
                      </a:r>
                      <a:r>
                        <a:rPr lang="en-US" dirty="0" err="1" smtClean="0"/>
                        <a:t>utrunque</a:t>
                      </a:r>
                      <a:r>
                        <a:rPr lang="en-US" dirty="0" smtClean="0"/>
                        <a:t> </a:t>
                      </a:r>
                      <a:r>
                        <a:rPr lang="en-US" dirty="0" err="1" smtClean="0"/>
                        <a:t>testatur</a:t>
                      </a:r>
                      <a:r>
                        <a:rPr lang="en-US" dirty="0" smtClean="0"/>
                        <a:t> </a:t>
                      </a:r>
                      <a:r>
                        <a:rPr lang="en-US" dirty="0" err="1" smtClean="0"/>
                        <a:t>epistola</a:t>
                      </a:r>
                      <a:r>
                        <a:rPr lang="en-US" dirty="0" smtClean="0"/>
                        <a:t> </a:t>
                      </a:r>
                      <a:r>
                        <a:rPr lang="en-US" dirty="0" err="1" smtClean="0"/>
                        <a:t>tua</a:t>
                      </a:r>
                      <a:r>
                        <a:rPr lang="en-US" dirty="0" smtClean="0"/>
                        <a:t>. </a:t>
                      </a:r>
                      <a:endParaRPr lang="en-US" dirty="0"/>
                    </a:p>
                  </a:txBody>
                  <a:tcPr/>
                </a:tc>
                <a:tc>
                  <a:txBody>
                    <a:bodyPr/>
                    <a:lstStyle/>
                    <a:p>
                      <a:r>
                        <a:rPr lang="lv-LV" dirty="0" smtClean="0"/>
                        <a:t>No trim vēstulēm, kuras tu saki esam man rakstījis, līdz šim divas saņēmis esmu</a:t>
                      </a:r>
                    </a:p>
                    <a:p>
                      <a:endParaRPr lang="lv-LV" dirty="0" smtClean="0"/>
                    </a:p>
                    <a:p>
                      <a:r>
                        <a:rPr lang="lv-LV" dirty="0" smtClean="0"/>
                        <a:t>Tik dievbijīgu prātu un dedzīgu kristīgās mācības garu dedzīgi no visas sirds samīļoju. Jo gan vienu, gan otru tava vēstule apliecina</a:t>
                      </a:r>
                      <a:endParaRPr lang="en-US" dirty="0"/>
                    </a:p>
                  </a:txBody>
                  <a:tcPr/>
                </a:tc>
              </a:tr>
              <a:tr h="370840">
                <a:tc>
                  <a:txBody>
                    <a:bodyPr/>
                    <a:lstStyle/>
                    <a:p>
                      <a:r>
                        <a:rPr lang="en-US" dirty="0" smtClean="0"/>
                        <a:t>Quae </a:t>
                      </a:r>
                      <a:r>
                        <a:rPr lang="en-US" dirty="0" err="1" smtClean="0"/>
                        <a:t>quidem</a:t>
                      </a:r>
                      <a:r>
                        <a:rPr lang="en-US" dirty="0" smtClean="0"/>
                        <a:t> res hoc plus </a:t>
                      </a:r>
                      <a:r>
                        <a:rPr lang="en-US" dirty="0" err="1" smtClean="0"/>
                        <a:t>laudis</a:t>
                      </a:r>
                      <a:r>
                        <a:rPr lang="en-US" dirty="0" smtClean="0"/>
                        <a:t> </a:t>
                      </a:r>
                      <a:r>
                        <a:rPr lang="en-US" dirty="0" err="1" smtClean="0"/>
                        <a:t>meretur</a:t>
                      </a:r>
                      <a:r>
                        <a:rPr lang="en-US" dirty="0" smtClean="0"/>
                        <a:t> in </a:t>
                      </a:r>
                      <a:r>
                        <a:rPr lang="en-US" dirty="0" err="1" smtClean="0"/>
                        <a:t>te</a:t>
                      </a:r>
                      <a:r>
                        <a:rPr lang="en-US" dirty="0" smtClean="0"/>
                        <a:t>, quod </a:t>
                      </a:r>
                      <a:r>
                        <a:rPr lang="en-US" dirty="0" err="1" smtClean="0"/>
                        <a:t>haec</a:t>
                      </a:r>
                      <a:r>
                        <a:rPr lang="en-US" dirty="0" smtClean="0"/>
                        <a:t> </a:t>
                      </a:r>
                      <a:r>
                        <a:rPr lang="en-US" dirty="0" err="1" smtClean="0"/>
                        <a:t>facis</a:t>
                      </a:r>
                      <a:r>
                        <a:rPr lang="en-US" dirty="0" smtClean="0"/>
                        <a:t> inter </a:t>
                      </a:r>
                      <a:r>
                        <a:rPr lang="en-US" dirty="0" err="1" smtClean="0"/>
                        <a:t>eos</a:t>
                      </a:r>
                      <a:r>
                        <a:rPr lang="en-US" dirty="0" smtClean="0"/>
                        <a:t>, qui, </a:t>
                      </a:r>
                      <a:r>
                        <a:rPr lang="en-US" dirty="0" err="1" smtClean="0"/>
                        <a:t>ut</a:t>
                      </a:r>
                      <a:r>
                        <a:rPr lang="en-US" dirty="0" smtClean="0"/>
                        <a:t> </a:t>
                      </a:r>
                      <a:r>
                        <a:rPr lang="en-US" dirty="0" err="1" smtClean="0"/>
                        <a:t>scribis</a:t>
                      </a:r>
                      <a:r>
                        <a:rPr lang="en-US" dirty="0" smtClean="0"/>
                        <a:t>, </a:t>
                      </a:r>
                      <a:r>
                        <a:rPr lang="en-US" dirty="0" err="1" smtClean="0"/>
                        <a:t>magis</a:t>
                      </a:r>
                      <a:r>
                        <a:rPr lang="en-US" dirty="0" smtClean="0"/>
                        <a:t> </a:t>
                      </a:r>
                      <a:r>
                        <a:rPr lang="en-US" dirty="0" err="1" smtClean="0"/>
                        <a:t>agunt</a:t>
                      </a:r>
                      <a:r>
                        <a:rPr lang="en-US" dirty="0" smtClean="0"/>
                        <a:t> </a:t>
                      </a:r>
                      <a:r>
                        <a:rPr lang="en-US" dirty="0" err="1" smtClean="0"/>
                        <a:t>negocium</a:t>
                      </a:r>
                      <a:r>
                        <a:rPr lang="en-US" dirty="0" smtClean="0"/>
                        <a:t> </a:t>
                      </a:r>
                      <a:r>
                        <a:rPr lang="en-US" dirty="0" err="1" smtClean="0"/>
                        <a:t>ventris</a:t>
                      </a:r>
                      <a:r>
                        <a:rPr lang="en-US" dirty="0" smtClean="0"/>
                        <a:t> quam mentis, ad </a:t>
                      </a:r>
                      <a:r>
                        <a:rPr lang="en-US" dirty="0" err="1" smtClean="0"/>
                        <a:t>haec</a:t>
                      </a:r>
                      <a:r>
                        <a:rPr lang="en-US" dirty="0" smtClean="0"/>
                        <a:t> </a:t>
                      </a:r>
                      <a:r>
                        <a:rPr lang="en-US" dirty="0" err="1" smtClean="0"/>
                        <a:t>vicinus</a:t>
                      </a:r>
                      <a:r>
                        <a:rPr lang="en-US" dirty="0" smtClean="0"/>
                        <a:t> </a:t>
                      </a:r>
                      <a:r>
                        <a:rPr lang="en-US" dirty="0" err="1" smtClean="0"/>
                        <a:t>Rutenis</a:t>
                      </a:r>
                      <a:r>
                        <a:rPr lang="en-US" dirty="0" smtClean="0"/>
                        <a:t>, quos </a:t>
                      </a:r>
                      <a:r>
                        <a:rPr lang="en-US" dirty="0" err="1" smtClean="0"/>
                        <a:t>intonsos</a:t>
                      </a:r>
                      <a:r>
                        <a:rPr lang="en-US" dirty="0" smtClean="0"/>
                        <a:t>, et </a:t>
                      </a:r>
                      <a:r>
                        <a:rPr lang="en-US" dirty="0" err="1" smtClean="0"/>
                        <a:t>impexos</a:t>
                      </a:r>
                      <a:r>
                        <a:rPr lang="en-US" dirty="0" smtClean="0"/>
                        <a:t> </a:t>
                      </a:r>
                      <a:r>
                        <a:rPr lang="en-US" dirty="0" err="1" smtClean="0"/>
                        <a:t>appellas</a:t>
                      </a:r>
                      <a:r>
                        <a:rPr lang="en-US" dirty="0" smtClean="0"/>
                        <a:t>, </a:t>
                      </a:r>
                      <a:r>
                        <a:rPr lang="en-US" dirty="0" err="1" smtClean="0"/>
                        <a:t>ob</a:t>
                      </a:r>
                      <a:r>
                        <a:rPr lang="en-US" dirty="0" smtClean="0"/>
                        <a:t> </a:t>
                      </a:r>
                      <a:r>
                        <a:rPr lang="en-US" dirty="0" err="1" smtClean="0"/>
                        <a:t>morum</a:t>
                      </a:r>
                      <a:r>
                        <a:rPr lang="en-US" dirty="0" smtClean="0"/>
                        <a:t>, </a:t>
                      </a:r>
                      <a:r>
                        <a:rPr lang="en-US" dirty="0" err="1" smtClean="0"/>
                        <a:t>opinor</a:t>
                      </a:r>
                      <a:r>
                        <a:rPr lang="en-US" dirty="0" smtClean="0"/>
                        <a:t>, </a:t>
                      </a:r>
                      <a:r>
                        <a:rPr lang="en-US" dirty="0" err="1" smtClean="0"/>
                        <a:t>cultusque</a:t>
                      </a:r>
                      <a:r>
                        <a:rPr lang="en-US" dirty="0" smtClean="0"/>
                        <a:t> </a:t>
                      </a:r>
                      <a:r>
                        <a:rPr lang="en-US" dirty="0" err="1" smtClean="0"/>
                        <a:t>barbariem</a:t>
                      </a:r>
                      <a:r>
                        <a:rPr lang="en-US" dirty="0" smtClean="0"/>
                        <a:t>,</a:t>
                      </a:r>
                      <a:endParaRPr lang="en-US" dirty="0"/>
                    </a:p>
                  </a:txBody>
                  <a:tcPr/>
                </a:tc>
                <a:tc>
                  <a:txBody>
                    <a:bodyPr/>
                    <a:lstStyle/>
                    <a:p>
                      <a:r>
                        <a:rPr lang="lv-LV" dirty="0" smtClean="0"/>
                        <a:t>Taču pie tevis šis fakts par tik vairāk slavas pelnījusi, ka to dari starp tādiem, kā tu raksti, kas vairāk darbojas vēdera nekā prāta dēļ, kas tā līdzinās </a:t>
                      </a:r>
                      <a:r>
                        <a:rPr lang="lv-LV" dirty="0" err="1" smtClean="0"/>
                        <a:t>ruteniešiem</a:t>
                      </a:r>
                      <a:r>
                        <a:rPr lang="lv-LV" dirty="0" smtClean="0"/>
                        <a:t>, kurus tu neskūtus un sapinkājušos raksturo, kā šķiet man, dēļ viņu barbariskā dzīves veida,</a:t>
                      </a:r>
                      <a:endParaRPr lang="en-US" dirty="0"/>
                    </a:p>
                  </a:txBody>
                  <a:tcPr/>
                </a:tc>
              </a:tr>
              <a:tr h="370840">
                <a:tc>
                  <a:txBody>
                    <a:bodyPr/>
                    <a:lstStyle/>
                    <a:p>
                      <a:endParaRPr lang="en-US" dirty="0"/>
                    </a:p>
                  </a:txBody>
                  <a:tcPr/>
                </a:tc>
                <a:tc>
                  <a:txBody>
                    <a:bodyPr/>
                    <a:lstStyle/>
                    <a:p>
                      <a:endParaRPr lang="en-US" dirty="0"/>
                    </a:p>
                  </a:txBody>
                  <a:tcPr/>
                </a:tc>
              </a:tr>
            </a:tbl>
          </a:graphicData>
        </a:graphic>
      </p:graphicFrame>
    </p:spTree>
    <p:extLst>
      <p:ext uri="{BB962C8B-B14F-4D97-AF65-F5344CB8AC3E}">
        <p14:creationId xmlns:p14="http://schemas.microsoft.com/office/powerpoint/2010/main" val="223197977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v-LV" i="1" dirty="0" smtClean="0"/>
              <a:t>M. </a:t>
            </a:r>
            <a:r>
              <a:rPr lang="lv-LV" i="1" dirty="0" err="1" smtClean="0"/>
              <a:t>Lutherus</a:t>
            </a:r>
            <a:r>
              <a:rPr lang="lv-LV" i="1" dirty="0" smtClean="0"/>
              <a:t>: </a:t>
            </a:r>
            <a:r>
              <a:rPr lang="de-DE" i="1" dirty="0" smtClean="0"/>
              <a:t>De </a:t>
            </a:r>
            <a:r>
              <a:rPr lang="de-DE" i="1" dirty="0"/>
              <a:t>captivitate babylonica</a:t>
            </a:r>
            <a:endParaRPr lang="en-US" dirty="0"/>
          </a:p>
        </p:txBody>
      </p:sp>
      <p:sp>
        <p:nvSpPr>
          <p:cNvPr id="3" name="Content Placeholder 2"/>
          <p:cNvSpPr>
            <a:spLocks noGrp="1"/>
          </p:cNvSpPr>
          <p:nvPr>
            <p:ph idx="1"/>
          </p:nvPr>
        </p:nvSpPr>
        <p:spPr/>
        <p:txBody>
          <a:bodyPr/>
          <a:lstStyle/>
          <a:p>
            <a:r>
              <a:rPr lang="lv-LV" dirty="0" smtClean="0"/>
              <a:t>1520. gada oktobrī Lutera raksts</a:t>
            </a:r>
          </a:p>
          <a:p>
            <a:r>
              <a:rPr lang="lv-LV" dirty="0" smtClean="0"/>
              <a:t>Izšķiroša nozīme, kā tas iedarbojas uz </a:t>
            </a:r>
            <a:r>
              <a:rPr lang="lv-LV" dirty="0" err="1" smtClean="0"/>
              <a:t>Bugenhāgenu</a:t>
            </a:r>
            <a:r>
              <a:rPr lang="lv-LV" dirty="0" smtClean="0"/>
              <a:t> un Knopkenu</a:t>
            </a:r>
          </a:p>
          <a:p>
            <a:r>
              <a:rPr lang="lv-LV" dirty="0" smtClean="0"/>
              <a:t>Skola </a:t>
            </a:r>
            <a:r>
              <a:rPr lang="lv-LV" dirty="0" err="1" smtClean="0"/>
              <a:t>Treptovā</a:t>
            </a:r>
            <a:r>
              <a:rPr lang="lv-LV" dirty="0" smtClean="0"/>
              <a:t> ko vada </a:t>
            </a:r>
            <a:r>
              <a:rPr lang="lv-LV" dirty="0" err="1" smtClean="0"/>
              <a:t>Bugenhāgens</a:t>
            </a:r>
            <a:r>
              <a:rPr lang="lv-LV" dirty="0" smtClean="0"/>
              <a:t> ar palīgu Knopkenu </a:t>
            </a:r>
          </a:p>
          <a:p>
            <a:r>
              <a:rPr lang="lv-LV" dirty="0" smtClean="0"/>
              <a:t>Ap Knopkenu pulcējas sekotāju pulciņš no Livonijas</a:t>
            </a:r>
          </a:p>
          <a:p>
            <a:r>
              <a:rPr lang="lv-LV" dirty="0" smtClean="0"/>
              <a:t>1521. gadā skolu aizliedz</a:t>
            </a:r>
          </a:p>
          <a:p>
            <a:pPr lvl="1"/>
            <a:r>
              <a:rPr lang="lv-LV" dirty="0" smtClean="0"/>
              <a:t>bīskaps </a:t>
            </a:r>
            <a:r>
              <a:rPr lang="lv-LV" dirty="0" err="1" smtClean="0"/>
              <a:t>Camminer</a:t>
            </a:r>
            <a:r>
              <a:rPr lang="lv-LV" dirty="0" smtClean="0"/>
              <a:t> aizliedz</a:t>
            </a:r>
          </a:p>
          <a:p>
            <a:r>
              <a:rPr lang="lv-LV" dirty="0" smtClean="0"/>
              <a:t>Knopkens ar pulciņu no Livonijas atgriežas Rīgā</a:t>
            </a:r>
            <a:endParaRPr lang="en-US" dirty="0"/>
          </a:p>
        </p:txBody>
      </p:sp>
    </p:spTree>
    <p:extLst>
      <p:ext uri="{BB962C8B-B14F-4D97-AF65-F5344CB8AC3E}">
        <p14:creationId xmlns:p14="http://schemas.microsoft.com/office/powerpoint/2010/main" val="376204908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v-LV" dirty="0" err="1" smtClean="0"/>
              <a:t>A.Knopkens</a:t>
            </a:r>
            <a:r>
              <a:rPr lang="lv-LV" dirty="0" smtClean="0"/>
              <a:t> atkal Rīgā</a:t>
            </a:r>
            <a:endParaRPr lang="en-US" dirty="0"/>
          </a:p>
        </p:txBody>
      </p:sp>
      <p:sp>
        <p:nvSpPr>
          <p:cNvPr id="3" name="Content Placeholder 2"/>
          <p:cNvSpPr>
            <a:spLocks noGrp="1"/>
          </p:cNvSpPr>
          <p:nvPr>
            <p:ph idx="1"/>
          </p:nvPr>
        </p:nvSpPr>
        <p:spPr>
          <a:xfrm>
            <a:off x="838200" y="1439055"/>
            <a:ext cx="10515600" cy="3732551"/>
          </a:xfrm>
        </p:spPr>
        <p:txBody>
          <a:bodyPr>
            <a:normAutofit fontScale="85000" lnSpcReduction="20000"/>
          </a:bodyPr>
          <a:lstStyle/>
          <a:p>
            <a:r>
              <a:rPr lang="lv-LV" dirty="0" smtClean="0"/>
              <a:t>Pirms </a:t>
            </a:r>
            <a:r>
              <a:rPr lang="lv-LV" dirty="0" err="1" smtClean="0"/>
              <a:t>A.Knopkens</a:t>
            </a:r>
            <a:r>
              <a:rPr lang="lv-LV" dirty="0" smtClean="0"/>
              <a:t> ir atpakaļ Rīgā, reformācijas vēsmas jau ir ielauzušās Livonijā</a:t>
            </a:r>
          </a:p>
          <a:p>
            <a:pPr lvl="1"/>
            <a:r>
              <a:rPr lang="lv-LV" dirty="0"/>
              <a:t>Kā </a:t>
            </a:r>
            <a:r>
              <a:rPr lang="lv-LV" dirty="0" smtClean="0"/>
              <a:t>raksta</a:t>
            </a:r>
            <a:r>
              <a:rPr lang="lv-LV" dirty="0"/>
              <a:t> </a:t>
            </a:r>
            <a:r>
              <a:rPr lang="lv-LV" dirty="0" smtClean="0"/>
              <a:t>Rīgas </a:t>
            </a:r>
            <a:r>
              <a:rPr lang="lv-LV" dirty="0"/>
              <a:t>pilsētas sekretārs Johans </a:t>
            </a:r>
            <a:r>
              <a:rPr lang="lv-LV" dirty="0" err="1"/>
              <a:t>Lohmueller</a:t>
            </a:r>
            <a:r>
              <a:rPr lang="lv-LV" dirty="0"/>
              <a:t> </a:t>
            </a:r>
            <a:r>
              <a:rPr lang="lv-LV" dirty="0" smtClean="0"/>
              <a:t>Lutera </a:t>
            </a:r>
            <a:r>
              <a:rPr lang="lv-LV" dirty="0"/>
              <a:t>reformatoru raksti bija jau agrāk izplatījušies pilsoņu vidū un dedzīgi arī lasīti</a:t>
            </a:r>
            <a:r>
              <a:rPr lang="lv-LV" dirty="0" smtClean="0"/>
              <a:t>.</a:t>
            </a:r>
          </a:p>
          <a:p>
            <a:pPr lvl="1"/>
            <a:r>
              <a:rPr lang="lv-LV" dirty="0"/>
              <a:t>Jau 1520. gadā Johans </a:t>
            </a:r>
            <a:r>
              <a:rPr lang="lv-LV" dirty="0" err="1"/>
              <a:t>Blankenfelds</a:t>
            </a:r>
            <a:r>
              <a:rPr lang="lv-LV" dirty="0"/>
              <a:t>, Tērbatas un Tallinas bīskaps vēstulē ziņo par saņemtajām ziņām par reformācijas atskaņām</a:t>
            </a:r>
            <a:r>
              <a:rPr lang="lv-LV" dirty="0" smtClean="0"/>
              <a:t>. </a:t>
            </a:r>
          </a:p>
          <a:p>
            <a:pPr lvl="2"/>
            <a:r>
              <a:rPr lang="lv-LV" dirty="0"/>
              <a:t>Livonijas garīdznieki griezās pie ķeizara Kārļa V ar lūgumiem pret tālāku šīs kustības izplatību, un viņš 1521. gada 12. janvārī izdeva pavēli, kurā līdzās citām ārvalstu autoritātēm uzlika par pienākumu </a:t>
            </a:r>
            <a:r>
              <a:rPr lang="lv-LV" dirty="0" err="1"/>
              <a:t>Herrmeistaram</a:t>
            </a:r>
            <a:r>
              <a:rPr lang="lv-LV" dirty="0"/>
              <a:t> </a:t>
            </a:r>
            <a:r>
              <a:rPr lang="lv-LV" dirty="0" err="1"/>
              <a:t>Plettenbergam</a:t>
            </a:r>
            <a:r>
              <a:rPr lang="lv-LV" dirty="0"/>
              <a:t> un </a:t>
            </a:r>
            <a:r>
              <a:rPr lang="lv-LV" dirty="0" err="1"/>
              <a:t>Hansas</a:t>
            </a:r>
            <a:r>
              <a:rPr lang="lv-LV" dirty="0"/>
              <a:t> pilsētu maģistrātiem Rīgas arhibīskapijas un Livonijas bīskapiju aizsardzību</a:t>
            </a:r>
            <a:endParaRPr lang="lv-LV" dirty="0" smtClean="0"/>
          </a:p>
          <a:p>
            <a:r>
              <a:rPr lang="lv-LV" dirty="0" err="1" smtClean="0"/>
              <a:t>Hsc</a:t>
            </a:r>
            <a:r>
              <a:rPr lang="lv-LV" dirty="0" smtClean="0"/>
              <a:t>: </a:t>
            </a:r>
            <a:r>
              <a:rPr lang="lv-LV" dirty="0"/>
              <a:t>1521. gadā Knopkens pameta </a:t>
            </a:r>
            <a:r>
              <a:rPr lang="lv-LV" dirty="0" err="1"/>
              <a:t>Treptovu</a:t>
            </a:r>
            <a:r>
              <a:rPr lang="lv-LV" dirty="0"/>
              <a:t> un atgriezās Rīgā. Īpaša ieteikuma vēstule no </a:t>
            </a:r>
            <a:r>
              <a:rPr lang="lv-LV" dirty="0" err="1"/>
              <a:t>Melanhtona</a:t>
            </a:r>
            <a:r>
              <a:rPr lang="lv-LV" dirty="0"/>
              <a:t>, kas acīmredzot bija sagādāta caur </a:t>
            </a:r>
            <a:r>
              <a:rPr lang="lv-LV" dirty="0" err="1"/>
              <a:t>Bugenhāgenu</a:t>
            </a:r>
            <a:r>
              <a:rPr lang="lv-LV" dirty="0"/>
              <a:t>, ieveda viņu pie rīdziniekiem. Kā jau rāda iepriekš pieminētā viņa brāļa Jēkaba Knopkena vēstule </a:t>
            </a:r>
            <a:r>
              <a:rPr lang="lv-LV" dirty="0" err="1"/>
              <a:t>Plettenbergam</a:t>
            </a:r>
            <a:r>
              <a:rPr lang="lv-LV" dirty="0"/>
              <a:t>, viņš atkārtoti ieņēma viņam iepriekš nodrošināto </a:t>
            </a:r>
            <a:r>
              <a:rPr lang="lv-LV" dirty="0" err="1"/>
              <a:t>paligsprediķotāja</a:t>
            </a:r>
            <a:r>
              <a:rPr lang="lv-LV" dirty="0"/>
              <a:t> vietu Pētera baznīcā, kas bija saglabāta beztermiņa ilgumam. </a:t>
            </a:r>
            <a:endParaRPr lang="lv-LV" dirty="0" smtClean="0"/>
          </a:p>
          <a:p>
            <a:endParaRPr lang="en-US" dirty="0"/>
          </a:p>
        </p:txBody>
      </p:sp>
      <p:pic>
        <p:nvPicPr>
          <p:cNvPr id="4" name="Picture 3"/>
          <p:cNvPicPr>
            <a:picLocks noChangeAspect="1"/>
          </p:cNvPicPr>
          <p:nvPr/>
        </p:nvPicPr>
        <p:blipFill>
          <a:blip r:embed="rId2"/>
          <a:stretch>
            <a:fillRect/>
          </a:stretch>
        </p:blipFill>
        <p:spPr>
          <a:xfrm>
            <a:off x="1102811" y="5171606"/>
            <a:ext cx="8805687" cy="1764536"/>
          </a:xfrm>
          <a:prstGeom prst="rect">
            <a:avLst/>
          </a:prstGeom>
        </p:spPr>
      </p:pic>
    </p:spTree>
    <p:extLst>
      <p:ext uri="{BB962C8B-B14F-4D97-AF65-F5344CB8AC3E}">
        <p14:creationId xmlns:p14="http://schemas.microsoft.com/office/powerpoint/2010/main" val="348844266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v-LV" dirty="0" err="1" smtClean="0"/>
              <a:t>A.Knopkens</a:t>
            </a:r>
            <a:r>
              <a:rPr lang="lv-LV" dirty="0" smtClean="0"/>
              <a:t> darbojas Rīgā</a:t>
            </a:r>
            <a:endParaRPr lang="en-US" dirty="0"/>
          </a:p>
        </p:txBody>
      </p:sp>
      <p:sp>
        <p:nvSpPr>
          <p:cNvPr id="3" name="Content Placeholder 2"/>
          <p:cNvSpPr>
            <a:spLocks noGrp="1"/>
          </p:cNvSpPr>
          <p:nvPr>
            <p:ph idx="1"/>
          </p:nvPr>
        </p:nvSpPr>
        <p:spPr/>
        <p:txBody>
          <a:bodyPr/>
          <a:lstStyle/>
          <a:p>
            <a:r>
              <a:rPr lang="lv-LV" dirty="0" smtClean="0"/>
              <a:t>Pret Andreasa brāli vajāšanas un tas spiests Rīgu pamest. It kā iestājas </a:t>
            </a:r>
            <a:r>
              <a:rPr lang="lv-LV" dirty="0" err="1" smtClean="0"/>
              <a:t>Vitenbergā</a:t>
            </a:r>
            <a:r>
              <a:rPr lang="lv-LV" dirty="0" smtClean="0"/>
              <a:t> studijās.</a:t>
            </a:r>
          </a:p>
          <a:p>
            <a:r>
              <a:rPr lang="lv-LV" dirty="0" smtClean="0"/>
              <a:t>Andreasa sekotāju skaits pieaug: </a:t>
            </a:r>
            <a:r>
              <a:rPr lang="lv-LV" dirty="0" err="1" smtClean="0"/>
              <a:t>Lomilers</a:t>
            </a:r>
            <a:r>
              <a:rPr lang="lv-LV" dirty="0" smtClean="0"/>
              <a:t>, </a:t>
            </a:r>
            <a:r>
              <a:rPr lang="lv-LV" dirty="0" err="1" smtClean="0"/>
              <a:t>birģ.m</a:t>
            </a:r>
            <a:r>
              <a:rPr lang="lv-LV" dirty="0" smtClean="0"/>
              <a:t>. Konrads </a:t>
            </a:r>
            <a:r>
              <a:rPr lang="lv-LV" dirty="0" err="1" smtClean="0"/>
              <a:t>Durdops</a:t>
            </a:r>
            <a:endParaRPr lang="en-US" dirty="0"/>
          </a:p>
        </p:txBody>
      </p:sp>
    </p:spTree>
    <p:extLst>
      <p:ext uri="{BB962C8B-B14F-4D97-AF65-F5344CB8AC3E}">
        <p14:creationId xmlns:p14="http://schemas.microsoft.com/office/powerpoint/2010/main" val="42412293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v-LV" dirty="0" smtClean="0"/>
              <a:t>No </a:t>
            </a:r>
            <a:r>
              <a:rPr lang="lv-LV" dirty="0" err="1" smtClean="0"/>
              <a:t>Heršelmana</a:t>
            </a:r>
            <a:r>
              <a:rPr lang="lv-LV" dirty="0" smtClean="0"/>
              <a:t>:</a:t>
            </a:r>
            <a:endParaRPr lang="en-US" dirty="0"/>
          </a:p>
        </p:txBody>
      </p:sp>
      <p:sp>
        <p:nvSpPr>
          <p:cNvPr id="3" name="Content Placeholder 2"/>
          <p:cNvSpPr>
            <a:spLocks noGrp="1"/>
          </p:cNvSpPr>
          <p:nvPr>
            <p:ph idx="1"/>
          </p:nvPr>
        </p:nvSpPr>
        <p:spPr>
          <a:xfrm>
            <a:off x="838200" y="1304144"/>
            <a:ext cx="10515600" cy="5553855"/>
          </a:xfrm>
        </p:spPr>
        <p:txBody>
          <a:bodyPr>
            <a:normAutofit fontScale="92500" lnSpcReduction="20000"/>
          </a:bodyPr>
          <a:lstStyle/>
          <a:p>
            <a:r>
              <a:rPr lang="lv-LV" dirty="0" smtClean="0"/>
              <a:t>A.K. </a:t>
            </a:r>
            <a:r>
              <a:rPr lang="lv-LV" dirty="0"/>
              <a:t>noturēja Rīgas pilsoņu pulciņam priekšlasījumus par romiešu vēstuli, ko viņš vēlāk publicēja. Viņš sastapa šim lielu piekrišanu. Liels klausītāju pulks veidojās ap viņu un, cik vērtīgi bija viņa skaidrojumi, tas seko no tā, ka pirms vēl komentārs bija nodrukāts, tas jau bija rokrakstos pavairots un izplatīts. Knopkens </a:t>
            </a:r>
            <a:r>
              <a:rPr lang="lv-LV" dirty="0" smtClean="0"/>
              <a:t>apvienoja </a:t>
            </a:r>
            <a:r>
              <a:rPr lang="lv-LV" dirty="0"/>
              <a:t>savos priekšlasījumos Rakstu vietu skaidrojumus un pielietojumus, tā ka caur tiem mēs varam zināmā veidā spriest par viņa sprediķošanas raksturu. </a:t>
            </a:r>
            <a:r>
              <a:rPr lang="lv-LV" dirty="0" smtClean="0"/>
              <a:t>…Tāpēc </a:t>
            </a:r>
            <a:r>
              <a:rPr lang="lv-LV" dirty="0"/>
              <a:t>mēs gribam no komentāra izcelt to, </a:t>
            </a:r>
            <a:r>
              <a:rPr lang="lv-LV" dirty="0" smtClean="0"/>
              <a:t>kas </a:t>
            </a:r>
            <a:r>
              <a:rPr lang="lv-LV" dirty="0"/>
              <a:t>raksturo viņa sprediķošanas veidu un tā laika situāciju apgaismotu.  </a:t>
            </a:r>
            <a:r>
              <a:rPr lang="lv-LV" dirty="0" smtClean="0"/>
              <a:t>Viņš galveno </a:t>
            </a:r>
            <a:r>
              <a:rPr lang="lv-LV" dirty="0"/>
              <a:t>uzsvaru liek uz </a:t>
            </a:r>
            <a:r>
              <a:rPr lang="lv-LV" dirty="0" err="1"/>
              <a:t>evanģelisko</a:t>
            </a:r>
            <a:r>
              <a:rPr lang="lv-LV" dirty="0"/>
              <a:t> mācības izklāstu.  Šo un pašu tās centrālo punktu, proti, taisnošanas artikulu tikai un vienīgi caur ticību viņš it visur izsmeļoši un pamatīgi, dedzīgi un dzīvi daudzējādi </a:t>
            </a:r>
            <a:r>
              <a:rPr lang="lv-LV" dirty="0" err="1"/>
              <a:t>homilētiski</a:t>
            </a:r>
            <a:r>
              <a:rPr lang="lv-LV" dirty="0"/>
              <a:t> ieturētā izklāstā apliecina. Pie tam reizē viņš nopietni spiež uz dzīves atjaunotni un pestīšanu un </a:t>
            </a:r>
            <a:r>
              <a:rPr lang="lv-LV" dirty="0" smtClean="0"/>
              <a:t>māca un izgaismo </a:t>
            </a:r>
            <a:r>
              <a:rPr lang="lv-LV" dirty="0"/>
              <a:t>praktiskā pielietojumā konkrētās dzīves </a:t>
            </a:r>
            <a:r>
              <a:rPr lang="lv-LV" dirty="0" smtClean="0"/>
              <a:t>attiecībās </a:t>
            </a:r>
            <a:r>
              <a:rPr lang="lv-LV" dirty="0"/>
              <a:t>uzskatāmi un </a:t>
            </a:r>
            <a:r>
              <a:rPr lang="lv-LV" dirty="0" smtClean="0"/>
              <a:t>pieņemami. </a:t>
            </a:r>
            <a:r>
              <a:rPr lang="lv-LV" dirty="0"/>
              <a:t>Savā polemikā pret romiešu baznīcas maldu mācību un izkropļojumiem mēs ieraugām vīru, kuru laika biedri raksturoja kā galvenokārt maigu un ieturētu cilvēku, bet ar lielu spēku un apņēmību, kas ne reti ar asu izteiksmīgumu un nikniem uzbrukumiem pretinieku varēja nogāzt augšpēdus.</a:t>
            </a:r>
            <a:endParaRPr lang="en-US" dirty="0"/>
          </a:p>
          <a:p>
            <a:endParaRPr lang="en-US" dirty="0"/>
          </a:p>
        </p:txBody>
      </p:sp>
    </p:spTree>
    <p:extLst>
      <p:ext uri="{BB962C8B-B14F-4D97-AF65-F5344CB8AC3E}">
        <p14:creationId xmlns:p14="http://schemas.microsoft.com/office/powerpoint/2010/main" val="269402604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r>
              <a:rPr lang="lv-LV" dirty="0"/>
              <a:t>„Vai var vēl dzīvāku, priecīgāku un svētīgāku paziņojumu dot, saka </a:t>
            </a:r>
            <a:r>
              <a:rPr lang="lv-LV" dirty="0" err="1" smtClean="0"/>
              <a:t>A.K.pie</a:t>
            </a:r>
            <a:r>
              <a:rPr lang="lv-LV" dirty="0" smtClean="0"/>
              <a:t> </a:t>
            </a:r>
            <a:r>
              <a:rPr lang="lv-LV" dirty="0"/>
              <a:t>nod. 1,1, kā to, ka Dieva dēls uz zemes ir nonācis, lai mūsu grēkus izpirktu, ka viņš savā nāvē mūžīgi paliekošu upuri par mums ir pienesis, mums debesis ir atdarījis un ticīgajiem svēto garu kā savas žēlastības zīmogu iedevis. Tūlīt pēc tam tiek attēlots likuma un </a:t>
            </a:r>
            <a:r>
              <a:rPr lang="lv-LV" dirty="0" err="1"/>
              <a:t>evaņģelija</a:t>
            </a:r>
            <a:r>
              <a:rPr lang="lv-LV" dirty="0"/>
              <a:t> pretstats sekojošā veidā. Likums parādās kā tiesas izpildītājs un sauc draudoši uz mums „Dari šo un dari to, citādi tu tiksi nosodīts”. Bet </a:t>
            </a:r>
            <a:r>
              <a:rPr lang="lv-LV" dirty="0" err="1"/>
              <a:t>evaņģelijs</a:t>
            </a:r>
            <a:r>
              <a:rPr lang="lv-LV" dirty="0"/>
              <a:t> saka: „Tici uz Jēzu Kristu un tu tiksi taisnots”. Likums saka: „Dari, ko es tev pavēlu”. Bet ticība </a:t>
            </a:r>
            <a:r>
              <a:rPr lang="lv-LV" dirty="0" smtClean="0"/>
              <a:t>no </a:t>
            </a:r>
            <a:r>
              <a:rPr lang="lv-LV" dirty="0" err="1" smtClean="0"/>
              <a:t>evaņģelija</a:t>
            </a:r>
            <a:r>
              <a:rPr lang="lv-LV" dirty="0" smtClean="0"/>
              <a:t> ieņemta saka: </a:t>
            </a:r>
            <a:r>
              <a:rPr lang="lv-LV" dirty="0"/>
              <a:t>„Dod </a:t>
            </a:r>
            <a:r>
              <a:rPr lang="lv-LV" dirty="0" smtClean="0"/>
              <a:t>Dievam, </a:t>
            </a:r>
            <a:r>
              <a:rPr lang="lv-LV" dirty="0"/>
              <a:t>ko tas prasa”. </a:t>
            </a:r>
            <a:endParaRPr lang="en-US" dirty="0"/>
          </a:p>
        </p:txBody>
      </p:sp>
    </p:spTree>
    <p:extLst>
      <p:ext uri="{BB962C8B-B14F-4D97-AF65-F5344CB8AC3E}">
        <p14:creationId xmlns:p14="http://schemas.microsoft.com/office/powerpoint/2010/main" val="314280593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v-LV" dirty="0" smtClean="0"/>
              <a:t>Atklātais disputs 12.jūnijā un 24 tēzes</a:t>
            </a:r>
            <a:endParaRPr lang="en-US" dirty="0"/>
          </a:p>
        </p:txBody>
      </p:sp>
      <p:sp>
        <p:nvSpPr>
          <p:cNvPr id="3" name="Content Placeholder 2"/>
          <p:cNvSpPr>
            <a:spLocks noGrp="1"/>
          </p:cNvSpPr>
          <p:nvPr>
            <p:ph idx="1"/>
          </p:nvPr>
        </p:nvSpPr>
        <p:spPr/>
        <p:txBody>
          <a:bodyPr>
            <a:normAutofit fontScale="85000" lnSpcReduction="20000"/>
          </a:bodyPr>
          <a:lstStyle/>
          <a:p>
            <a:r>
              <a:rPr lang="lv-LV" dirty="0"/>
              <a:t>Piekritēju skaits, kurus viņš Rīgā bija atradis, aizvien pieauga, tā ka arhibīskaps Jaspers Linde nopietni </a:t>
            </a:r>
            <a:r>
              <a:rPr lang="lv-LV" dirty="0" smtClean="0"/>
              <a:t>sāka </a:t>
            </a:r>
            <a:r>
              <a:rPr lang="lv-LV" dirty="0"/>
              <a:t>apdomāt, kā apslāpēt jauno mācību.</a:t>
            </a:r>
            <a:endParaRPr lang="en-US" dirty="0"/>
          </a:p>
          <a:p>
            <a:r>
              <a:rPr lang="lv-LV" dirty="0"/>
              <a:t>Tā ka Rīgā ārpus </a:t>
            </a:r>
            <a:r>
              <a:rPr lang="lv-LV" dirty="0" err="1"/>
              <a:t>klerikālaja</a:t>
            </a:r>
            <a:r>
              <a:rPr lang="lv-LV" dirty="0"/>
              <a:t> lokam tikai  nedaudz uz atbalstu viņš varēja cerēt, tad viņš griezās ar sūdzību pie </a:t>
            </a:r>
            <a:r>
              <a:rPr lang="lv-LV" dirty="0" err="1"/>
              <a:t>Herrmeister</a:t>
            </a:r>
            <a:r>
              <a:rPr lang="lv-LV" dirty="0"/>
              <a:t> </a:t>
            </a:r>
            <a:r>
              <a:rPr lang="lv-LV" dirty="0" err="1"/>
              <a:t>Plettenberu</a:t>
            </a:r>
            <a:r>
              <a:rPr lang="lv-LV" dirty="0"/>
              <a:t> un lūdza viņu katoļu baznīcas draudošajai sarukšanai </a:t>
            </a:r>
            <a:r>
              <a:rPr lang="lv-LV" dirty="0" smtClean="0"/>
              <a:t>celt pretī </a:t>
            </a:r>
            <a:r>
              <a:rPr lang="lv-LV" dirty="0"/>
              <a:t>dambi. Bet arī viņš bija starpnieka stāvoklī, kas viņa attieksmi pret reformāciju raksturo ne ar noslieci represīvas darbības pielietot pret </a:t>
            </a:r>
            <a:r>
              <a:rPr lang="lv-LV" dirty="0" err="1"/>
              <a:t>evaņģelisko</a:t>
            </a:r>
            <a:r>
              <a:rPr lang="lv-LV" dirty="0"/>
              <a:t> kustību. Tāpēc viņš ierosināja iekārtot „</a:t>
            </a:r>
            <a:r>
              <a:rPr lang="lv-LV" dirty="0" err="1"/>
              <a:t>amicables</a:t>
            </a:r>
            <a:r>
              <a:rPr lang="lv-LV" dirty="0"/>
              <a:t> </a:t>
            </a:r>
            <a:r>
              <a:rPr lang="lv-LV" dirty="0" err="1"/>
              <a:t>Colloquium</a:t>
            </a:r>
            <a:r>
              <a:rPr lang="lv-LV" dirty="0"/>
              <a:t>” starp Knopkenu un pāvesta garīdzniekiem. Tas tad nu varētu kalpot tam, ka jauninājuma </a:t>
            </a:r>
            <a:r>
              <a:rPr lang="lv-LV" dirty="0" smtClean="0"/>
              <a:t>pieņemošās </a:t>
            </a:r>
            <a:r>
              <a:rPr lang="lv-LV" dirty="0"/>
              <a:t>augšanu apturētu.   </a:t>
            </a:r>
            <a:endParaRPr lang="lv-LV" dirty="0"/>
          </a:p>
          <a:p>
            <a:r>
              <a:rPr lang="lv-LV" dirty="0" smtClean="0"/>
              <a:t>Šis </a:t>
            </a:r>
            <a:r>
              <a:rPr lang="lv-LV" dirty="0"/>
              <a:t>priekšlikums tika pieņemts un tā nu 12. jūnijā 1522. gadā notika </a:t>
            </a:r>
            <a:r>
              <a:rPr lang="lv-LV" dirty="0" err="1"/>
              <a:t>sv</a:t>
            </a:r>
            <a:r>
              <a:rPr lang="lv-LV" dirty="0"/>
              <a:t>. Pētera baznīcā kora telpā atklāts disputs. Vienā pusē, pret kanceli, stāvēja Knopkens ar birģermeistaru </a:t>
            </a:r>
            <a:r>
              <a:rPr lang="lv-LV" dirty="0" err="1"/>
              <a:t>Durkopu</a:t>
            </a:r>
            <a:r>
              <a:rPr lang="lv-LV" dirty="0"/>
              <a:t> un pārējie rātes locekļi, otrā pusē, kanceles pusē, atradās daži katoļu garīdznieki. Lai jebkādu varmācīgu iebrukumu novērstu, sardzē pie durvīm baznīcai  </a:t>
            </a:r>
            <a:r>
              <a:rPr lang="lv-LV" dirty="0" err="1"/>
              <a:t>evaņģeliski</a:t>
            </a:r>
            <a:r>
              <a:rPr lang="lv-LV" dirty="0"/>
              <a:t> apzinīgi pilsoņi.</a:t>
            </a:r>
            <a:endParaRPr lang="en-US" dirty="0"/>
          </a:p>
        </p:txBody>
      </p:sp>
    </p:spTree>
    <p:extLst>
      <p:ext uri="{BB962C8B-B14F-4D97-AF65-F5344CB8AC3E}">
        <p14:creationId xmlns:p14="http://schemas.microsoft.com/office/powerpoint/2010/main" val="361951699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566425"/>
          </a:xfrm>
        </p:spPr>
        <p:txBody>
          <a:bodyPr>
            <a:normAutofit fontScale="90000"/>
          </a:bodyPr>
          <a:lstStyle/>
          <a:p>
            <a:r>
              <a:rPr lang="lv-LV" dirty="0" smtClean="0"/>
              <a:t>24 tēzes</a:t>
            </a:r>
            <a:endParaRPr lang="en-US" dirty="0"/>
          </a:p>
        </p:txBody>
      </p:sp>
      <p:sp>
        <p:nvSpPr>
          <p:cNvPr id="3" name="Content Placeholder 2"/>
          <p:cNvSpPr>
            <a:spLocks noGrp="1"/>
          </p:cNvSpPr>
          <p:nvPr>
            <p:ph idx="1"/>
          </p:nvPr>
        </p:nvSpPr>
        <p:spPr>
          <a:xfrm>
            <a:off x="838200" y="566425"/>
            <a:ext cx="10515600" cy="6568893"/>
          </a:xfrm>
        </p:spPr>
        <p:txBody>
          <a:bodyPr>
            <a:normAutofit fontScale="55000" lnSpcReduction="20000"/>
          </a:bodyPr>
          <a:lstStyle/>
          <a:p>
            <a:r>
              <a:rPr lang="lv-LV" dirty="0"/>
              <a:t>1. </a:t>
            </a:r>
            <a:r>
              <a:rPr lang="lv-LV" dirty="0" smtClean="0"/>
              <a:t>[1:5b] Pret </a:t>
            </a:r>
            <a:r>
              <a:rPr lang="lv-LV" dirty="0"/>
              <a:t>šo Kristus ticību ir tie, kas ar saviem nopelniem grib iegūt debesu valstību, savā muļķīgā ietiepībā tie pretojas </a:t>
            </a:r>
            <a:r>
              <a:rPr lang="lv-LV" dirty="0" err="1"/>
              <a:t>evanģeliskai</a:t>
            </a:r>
            <a:r>
              <a:rPr lang="lv-LV" dirty="0"/>
              <a:t> žēlastībai un negrib pieļaut, ka Kristus žēlastības gaisma ir vairāk vērta, kā viņu centieni un miesas spriedums</a:t>
            </a:r>
            <a:r>
              <a:rPr lang="lv-LV" dirty="0" smtClean="0"/>
              <a:t>.</a:t>
            </a:r>
          </a:p>
          <a:p>
            <a:r>
              <a:rPr lang="lv-LV" dirty="0" smtClean="0"/>
              <a:t>2. [1:7b] </a:t>
            </a:r>
            <a:r>
              <a:rPr lang="en-US" dirty="0" err="1" smtClean="0"/>
              <a:t>neviens</a:t>
            </a:r>
            <a:r>
              <a:rPr lang="en-US" dirty="0" smtClean="0"/>
              <a:t> </a:t>
            </a:r>
            <a:r>
              <a:rPr lang="en-US" dirty="0" err="1"/>
              <a:t>nespēj</a:t>
            </a:r>
            <a:r>
              <a:rPr lang="en-US" dirty="0"/>
              <a:t> </a:t>
            </a:r>
            <a:r>
              <a:rPr lang="en-US" dirty="0" err="1"/>
              <a:t>pievienot</a:t>
            </a:r>
            <a:r>
              <a:rPr lang="en-US" dirty="0"/>
              <a:t> </a:t>
            </a:r>
            <a:r>
              <a:rPr lang="en-US" dirty="0" err="1"/>
              <a:t>svētumam</a:t>
            </a:r>
            <a:r>
              <a:rPr lang="en-US" dirty="0"/>
              <a:t> mums </a:t>
            </a:r>
            <a:r>
              <a:rPr lang="en-US" dirty="0" err="1"/>
              <a:t>ar</a:t>
            </a:r>
            <a:r>
              <a:rPr lang="en-US" dirty="0"/>
              <a:t> </a:t>
            </a:r>
            <a:r>
              <a:rPr lang="en-US" dirty="0" err="1"/>
              <a:t>savu</a:t>
            </a:r>
            <a:r>
              <a:rPr lang="en-US" dirty="0"/>
              <a:t> </a:t>
            </a:r>
            <a:r>
              <a:rPr lang="en-US" dirty="0" err="1"/>
              <a:t>svaidīšanu</a:t>
            </a:r>
            <a:r>
              <a:rPr lang="en-US" dirty="0"/>
              <a:t> </a:t>
            </a:r>
            <a:r>
              <a:rPr lang="en-US" dirty="0" err="1"/>
              <a:t>ārēji</a:t>
            </a:r>
            <a:r>
              <a:rPr lang="en-US" dirty="0"/>
              <a:t>, </a:t>
            </a:r>
            <a:r>
              <a:rPr lang="en-US" dirty="0" err="1"/>
              <a:t>kas</a:t>
            </a:r>
            <a:r>
              <a:rPr lang="en-US" dirty="0"/>
              <a:t> </a:t>
            </a:r>
            <a:r>
              <a:rPr lang="en-US" dirty="0" err="1"/>
              <a:t>esam</a:t>
            </a:r>
            <a:r>
              <a:rPr lang="en-US" dirty="0"/>
              <a:t> </a:t>
            </a:r>
            <a:r>
              <a:rPr lang="en-US" dirty="0" err="1"/>
              <a:t>ar</a:t>
            </a:r>
            <a:r>
              <a:rPr lang="en-US" dirty="0"/>
              <a:t> </a:t>
            </a:r>
            <a:r>
              <a:rPr lang="en-US" dirty="0" err="1"/>
              <a:t>Dieva</a:t>
            </a:r>
            <a:r>
              <a:rPr lang="en-US" dirty="0"/>
              <a:t> </a:t>
            </a:r>
            <a:r>
              <a:rPr lang="en-US" dirty="0" err="1"/>
              <a:t>garu</a:t>
            </a:r>
            <a:r>
              <a:rPr lang="en-US" dirty="0"/>
              <a:t> </a:t>
            </a:r>
            <a:r>
              <a:rPr lang="en-US" dirty="0" err="1"/>
              <a:t>svaidīti</a:t>
            </a:r>
            <a:r>
              <a:rPr lang="en-US" dirty="0"/>
              <a:t>, </a:t>
            </a:r>
            <a:r>
              <a:rPr lang="en-US" dirty="0" err="1"/>
              <a:t>kas</a:t>
            </a:r>
            <a:r>
              <a:rPr lang="en-US" dirty="0"/>
              <a:t> </a:t>
            </a:r>
            <a:r>
              <a:rPr lang="en-US" dirty="0" err="1"/>
              <a:t>svētu</a:t>
            </a:r>
            <a:r>
              <a:rPr lang="en-US" dirty="0"/>
              <a:t> </a:t>
            </a:r>
            <a:r>
              <a:rPr lang="en-US" dirty="0" err="1"/>
              <a:t>dara</a:t>
            </a:r>
            <a:r>
              <a:rPr lang="en-US" dirty="0"/>
              <a:t> </a:t>
            </a:r>
            <a:r>
              <a:rPr lang="en-US" dirty="0" err="1"/>
              <a:t>visu</a:t>
            </a:r>
            <a:endParaRPr lang="lv-LV" dirty="0" smtClean="0"/>
          </a:p>
          <a:p>
            <a:r>
              <a:rPr lang="lv-LV" dirty="0" smtClean="0"/>
              <a:t>3,4. [1:22] Tā </a:t>
            </a:r>
            <a:r>
              <a:rPr lang="lv-LV" dirty="0"/>
              <a:t>ir laicīgā gudrība, kamēr tu nemeklē Dieva gribu, bet dvēseles glābšanas lietās tu vadies no sava prāta, tava labā nodoma un ko tu atrod par labu, bet likums to aizliedz. Tādēļ arī visa tā šodienīgā </a:t>
            </a:r>
            <a:r>
              <a:rPr lang="lv-LV" dirty="0" err="1"/>
              <a:t>elkdievība</a:t>
            </a:r>
            <a:r>
              <a:rPr lang="lv-LV" dirty="0"/>
              <a:t>, kad mēs uzticamies saviem darbiem un taisnībai, kas ir pret pirmo bausli</a:t>
            </a:r>
            <a:r>
              <a:rPr lang="lv-LV" dirty="0" smtClean="0"/>
              <a:t>,</a:t>
            </a:r>
          </a:p>
          <a:p>
            <a:r>
              <a:rPr lang="lv-LV" dirty="0"/>
              <a:t>5</a:t>
            </a:r>
            <a:r>
              <a:rPr lang="lv-LV" dirty="0" smtClean="0"/>
              <a:t>. [1:24] </a:t>
            </a:r>
            <a:r>
              <a:rPr lang="en-US" dirty="0" err="1"/>
              <a:t>ko</a:t>
            </a:r>
            <a:r>
              <a:rPr lang="en-US" dirty="0"/>
              <a:t> </a:t>
            </a:r>
            <a:r>
              <a:rPr lang="en-US" dirty="0" err="1"/>
              <a:t>iespēj</a:t>
            </a:r>
            <a:r>
              <a:rPr lang="en-US" dirty="0"/>
              <a:t> </a:t>
            </a:r>
            <a:r>
              <a:rPr lang="en-US" dirty="0" err="1"/>
              <a:t>tā</a:t>
            </a:r>
            <a:r>
              <a:rPr lang="en-US" dirty="0"/>
              <a:t> </a:t>
            </a:r>
            <a:r>
              <a:rPr lang="en-US" dirty="0" err="1"/>
              <a:t>sauktā</a:t>
            </a:r>
            <a:r>
              <a:rPr lang="en-US" dirty="0"/>
              <a:t> ‘</a:t>
            </a:r>
            <a:r>
              <a:rPr lang="en-US" dirty="0" err="1"/>
              <a:t>brīvā</a:t>
            </a:r>
            <a:r>
              <a:rPr lang="en-US" dirty="0"/>
              <a:t> </a:t>
            </a:r>
            <a:r>
              <a:rPr lang="en-US" dirty="0" err="1"/>
              <a:t>griba</a:t>
            </a:r>
            <a:r>
              <a:rPr lang="en-US" dirty="0"/>
              <a:t>’, </a:t>
            </a:r>
            <a:r>
              <a:rPr lang="en-US" dirty="0" err="1"/>
              <a:t>kas</a:t>
            </a:r>
            <a:r>
              <a:rPr lang="en-US" dirty="0"/>
              <a:t> </a:t>
            </a:r>
            <a:r>
              <a:rPr lang="en-US" dirty="0" err="1"/>
              <a:t>ved</a:t>
            </a:r>
            <a:r>
              <a:rPr lang="en-US" dirty="0"/>
              <a:t> </a:t>
            </a:r>
            <a:r>
              <a:rPr lang="en-US" dirty="0" err="1"/>
              <a:t>tikai</a:t>
            </a:r>
            <a:r>
              <a:rPr lang="en-US" dirty="0"/>
              <a:t> </a:t>
            </a:r>
            <a:r>
              <a:rPr lang="en-US" dirty="0" err="1"/>
              <a:t>grēkos</a:t>
            </a:r>
            <a:r>
              <a:rPr lang="en-US" dirty="0"/>
              <a:t> un </a:t>
            </a:r>
            <a:r>
              <a:rPr lang="en-US" dirty="0" err="1"/>
              <a:t>kaunā</a:t>
            </a:r>
            <a:r>
              <a:rPr lang="en-US" dirty="0"/>
              <a:t>, </a:t>
            </a:r>
            <a:r>
              <a:rPr lang="en-US" dirty="0" err="1"/>
              <a:t>ja</a:t>
            </a:r>
            <a:r>
              <a:rPr lang="en-US" dirty="0"/>
              <a:t> </a:t>
            </a:r>
            <a:r>
              <a:rPr lang="en-US" dirty="0" err="1"/>
              <a:t>tā</a:t>
            </a:r>
            <a:r>
              <a:rPr lang="en-US" dirty="0"/>
              <a:t> </a:t>
            </a:r>
            <a:r>
              <a:rPr lang="en-US" dirty="0" err="1"/>
              <a:t>nebalstās</a:t>
            </a:r>
            <a:r>
              <a:rPr lang="en-US" dirty="0"/>
              <a:t> </a:t>
            </a:r>
            <a:r>
              <a:rPr lang="en-US" dirty="0" err="1"/>
              <a:t>uz</a:t>
            </a:r>
            <a:r>
              <a:rPr lang="en-US" dirty="0"/>
              <a:t> </a:t>
            </a:r>
            <a:r>
              <a:rPr lang="en-US" dirty="0" err="1"/>
              <a:t>Dieva</a:t>
            </a:r>
            <a:r>
              <a:rPr lang="en-US" dirty="0"/>
              <a:t> </a:t>
            </a:r>
            <a:r>
              <a:rPr lang="en-US" dirty="0" err="1"/>
              <a:t>žēlastības</a:t>
            </a:r>
            <a:r>
              <a:rPr lang="en-US" dirty="0"/>
              <a:t>. </a:t>
            </a:r>
            <a:endParaRPr lang="lv-LV" dirty="0" smtClean="0"/>
          </a:p>
          <a:p>
            <a:r>
              <a:rPr lang="lv-LV" dirty="0" smtClean="0"/>
              <a:t>6. [2:7]raksti </a:t>
            </a:r>
            <a:r>
              <a:rPr lang="lv-LV" dirty="0"/>
              <a:t>nemēra darbus pēc kāda ārēja parauga, bet pēc darītāja domām, jo neviens nevar darīt labu, ja pats iepriekš nav tapis krietns saskaņā ar šo: Labs koks dod labus augļus. Un tā cilvēku krietnu nedara darbi, bet krietns cilvēks dara labus darbus. Bet krietni topam caur atdzimšanas un svētā gara atjaunošanas mazgāšanu, ko bagātīgi mūsos izlej Dievs</a:t>
            </a:r>
            <a:r>
              <a:rPr lang="lv-LV" dirty="0" smtClean="0"/>
              <a:t>.</a:t>
            </a:r>
          </a:p>
          <a:p>
            <a:r>
              <a:rPr lang="lv-LV" dirty="0" smtClean="0"/>
              <a:t>7. [2:13]</a:t>
            </a:r>
            <a:r>
              <a:rPr lang="en-US" dirty="0" err="1" smtClean="0"/>
              <a:t>Ticošais</a:t>
            </a:r>
            <a:r>
              <a:rPr lang="en-US" dirty="0" smtClean="0"/>
              <a:t> </a:t>
            </a:r>
            <a:r>
              <a:rPr lang="en-US" dirty="0" err="1"/>
              <a:t>seko</a:t>
            </a:r>
            <a:r>
              <a:rPr lang="en-US" dirty="0"/>
              <a:t> </a:t>
            </a:r>
            <a:r>
              <a:rPr lang="en-US" dirty="0" err="1"/>
              <a:t>taisnojošajam</a:t>
            </a:r>
            <a:r>
              <a:rPr lang="en-US" dirty="0"/>
              <a:t> </a:t>
            </a:r>
            <a:r>
              <a:rPr lang="en-US" dirty="0" err="1"/>
              <a:t>garam</a:t>
            </a:r>
            <a:r>
              <a:rPr lang="en-US" dirty="0"/>
              <a:t>, </a:t>
            </a:r>
            <a:r>
              <a:rPr lang="en-US" dirty="0" err="1"/>
              <a:t>kas</a:t>
            </a:r>
            <a:r>
              <a:rPr lang="en-US" dirty="0"/>
              <a:t> </a:t>
            </a:r>
            <a:r>
              <a:rPr lang="en-US" dirty="0" err="1"/>
              <a:t>mūsu</a:t>
            </a:r>
            <a:r>
              <a:rPr lang="en-US" dirty="0"/>
              <a:t> </a:t>
            </a:r>
            <a:r>
              <a:rPr lang="en-US" dirty="0" err="1"/>
              <a:t>nodomus</a:t>
            </a:r>
            <a:r>
              <a:rPr lang="en-US" dirty="0"/>
              <a:t> </a:t>
            </a:r>
            <a:r>
              <a:rPr lang="en-US" dirty="0" err="1"/>
              <a:t>maina</a:t>
            </a:r>
            <a:r>
              <a:rPr lang="en-US" dirty="0"/>
              <a:t>, </a:t>
            </a:r>
            <a:r>
              <a:rPr lang="en-US" dirty="0" err="1"/>
              <a:t>lai</a:t>
            </a:r>
            <a:r>
              <a:rPr lang="en-US" dirty="0"/>
              <a:t> </a:t>
            </a:r>
            <a:r>
              <a:rPr lang="en-US" dirty="0" err="1"/>
              <a:t>mēs</a:t>
            </a:r>
            <a:r>
              <a:rPr lang="en-US" dirty="0"/>
              <a:t> </a:t>
            </a:r>
            <a:r>
              <a:rPr lang="en-US" dirty="0" err="1"/>
              <a:t>likumu</a:t>
            </a:r>
            <a:r>
              <a:rPr lang="en-US" dirty="0"/>
              <a:t> </a:t>
            </a:r>
            <a:r>
              <a:rPr lang="en-US" dirty="0" err="1"/>
              <a:t>piepildītu</a:t>
            </a:r>
            <a:r>
              <a:rPr lang="en-US" dirty="0"/>
              <a:t> </a:t>
            </a:r>
            <a:r>
              <a:rPr lang="en-US" dirty="0" err="1"/>
              <a:t>nevis</a:t>
            </a:r>
            <a:r>
              <a:rPr lang="en-US" dirty="0"/>
              <a:t> </a:t>
            </a:r>
            <a:r>
              <a:rPr lang="en-US" dirty="0" err="1"/>
              <a:t>caur</a:t>
            </a:r>
            <a:r>
              <a:rPr lang="en-US" dirty="0"/>
              <a:t> </a:t>
            </a:r>
            <a:r>
              <a:rPr lang="en-US" dirty="0" err="1"/>
              <a:t>darbu</a:t>
            </a:r>
            <a:r>
              <a:rPr lang="en-US" dirty="0"/>
              <a:t> </a:t>
            </a:r>
            <a:r>
              <a:rPr lang="en-US" dirty="0" err="1"/>
              <a:t>divkosību</a:t>
            </a:r>
            <a:r>
              <a:rPr lang="en-US" dirty="0"/>
              <a:t>, bet </a:t>
            </a:r>
            <a:r>
              <a:rPr lang="en-US" dirty="0" err="1"/>
              <a:t>ar</a:t>
            </a:r>
            <a:r>
              <a:rPr lang="en-US" dirty="0"/>
              <a:t> </a:t>
            </a:r>
            <a:r>
              <a:rPr lang="en-US" dirty="0" err="1"/>
              <a:t>nodomiem</a:t>
            </a:r>
            <a:r>
              <a:rPr lang="en-US" dirty="0"/>
              <a:t>, </a:t>
            </a:r>
            <a:r>
              <a:rPr lang="en-US" dirty="0" err="1"/>
              <a:t>tātad</a:t>
            </a:r>
            <a:r>
              <a:rPr lang="en-US" dirty="0"/>
              <a:t> no </a:t>
            </a:r>
            <a:r>
              <a:rPr lang="en-US" dirty="0" err="1"/>
              <a:t>sirds</a:t>
            </a:r>
            <a:r>
              <a:rPr lang="en-US" dirty="0"/>
              <a:t>, </a:t>
            </a:r>
            <a:r>
              <a:rPr lang="en-US" dirty="0" err="1"/>
              <a:t>jo</a:t>
            </a:r>
            <a:r>
              <a:rPr lang="en-US" dirty="0"/>
              <a:t> </a:t>
            </a:r>
            <a:r>
              <a:rPr lang="en-US" dirty="0" err="1"/>
              <a:t>likums</a:t>
            </a:r>
            <a:r>
              <a:rPr lang="en-US" dirty="0"/>
              <a:t> </a:t>
            </a:r>
            <a:r>
              <a:rPr lang="en-US" dirty="0" err="1"/>
              <a:t>ir</a:t>
            </a:r>
            <a:r>
              <a:rPr lang="en-US" dirty="0"/>
              <a:t> </a:t>
            </a:r>
            <a:r>
              <a:rPr lang="en-US" dirty="0" err="1"/>
              <a:t>saprotams</a:t>
            </a:r>
            <a:r>
              <a:rPr lang="en-US" dirty="0"/>
              <a:t> </a:t>
            </a:r>
            <a:r>
              <a:rPr lang="en-US" dirty="0" err="1"/>
              <a:t>garīgi</a:t>
            </a:r>
            <a:r>
              <a:rPr lang="en-US" dirty="0" smtClean="0"/>
              <a:t>.</a:t>
            </a:r>
            <a:endParaRPr lang="lv-LV" dirty="0" smtClean="0"/>
          </a:p>
          <a:p>
            <a:r>
              <a:rPr lang="lv-LV" dirty="0" smtClean="0"/>
              <a:t>8. [2:22]</a:t>
            </a:r>
            <a:r>
              <a:rPr lang="en-US" dirty="0" err="1" smtClean="0"/>
              <a:t>Elku</a:t>
            </a:r>
            <a:r>
              <a:rPr lang="en-US" dirty="0" smtClean="0"/>
              <a:t> </a:t>
            </a:r>
            <a:r>
              <a:rPr lang="en-US" dirty="0" err="1"/>
              <a:t>pielūdzēji</a:t>
            </a:r>
            <a:r>
              <a:rPr lang="en-US" dirty="0"/>
              <a:t> </a:t>
            </a:r>
            <a:r>
              <a:rPr lang="en-US" dirty="0" err="1"/>
              <a:t>ir</a:t>
            </a:r>
            <a:r>
              <a:rPr lang="en-US" dirty="0"/>
              <a:t> </a:t>
            </a:r>
            <a:r>
              <a:rPr lang="en-US" dirty="0" err="1"/>
              <a:t>arī</a:t>
            </a:r>
            <a:r>
              <a:rPr lang="en-US" dirty="0"/>
              <a:t> tie, </a:t>
            </a:r>
            <a:r>
              <a:rPr lang="en-US" dirty="0" err="1"/>
              <a:t>kas</a:t>
            </a:r>
            <a:r>
              <a:rPr lang="en-US" dirty="0"/>
              <a:t> </a:t>
            </a:r>
            <a:r>
              <a:rPr lang="en-US" dirty="0" err="1"/>
              <a:t>aizvilina</a:t>
            </a:r>
            <a:r>
              <a:rPr lang="en-US" dirty="0"/>
              <a:t> </a:t>
            </a:r>
            <a:r>
              <a:rPr lang="en-US" dirty="0" err="1"/>
              <a:t>tautu</a:t>
            </a:r>
            <a:r>
              <a:rPr lang="en-US" dirty="0"/>
              <a:t> no </a:t>
            </a:r>
            <a:r>
              <a:rPr lang="en-US" dirty="0" err="1"/>
              <a:t>Kristus</a:t>
            </a:r>
            <a:r>
              <a:rPr lang="en-US" dirty="0"/>
              <a:t> </a:t>
            </a:r>
            <a:r>
              <a:rPr lang="en-US" dirty="0" err="1"/>
              <a:t>uz</a:t>
            </a:r>
            <a:r>
              <a:rPr lang="en-US" dirty="0"/>
              <a:t> </a:t>
            </a:r>
            <a:r>
              <a:rPr lang="en-US" dirty="0" err="1"/>
              <a:t>savām</a:t>
            </a:r>
            <a:r>
              <a:rPr lang="en-US" dirty="0"/>
              <a:t> </a:t>
            </a:r>
            <a:r>
              <a:rPr lang="en-US" dirty="0" err="1"/>
              <a:t>sektām</a:t>
            </a:r>
            <a:r>
              <a:rPr lang="en-US" dirty="0"/>
              <a:t>, un </a:t>
            </a:r>
            <a:r>
              <a:rPr lang="en-US" dirty="0" err="1"/>
              <a:t>lielās</a:t>
            </a:r>
            <a:r>
              <a:rPr lang="en-US" dirty="0"/>
              <a:t> </a:t>
            </a:r>
            <a:r>
              <a:rPr lang="en-US" dirty="0" err="1"/>
              <a:t>ar</a:t>
            </a:r>
            <a:r>
              <a:rPr lang="en-US" dirty="0"/>
              <a:t> </a:t>
            </a:r>
            <a:r>
              <a:rPr lang="en-US" dirty="0" err="1"/>
              <a:t>saviem</a:t>
            </a:r>
            <a:r>
              <a:rPr lang="en-US" dirty="0"/>
              <a:t> </a:t>
            </a:r>
            <a:r>
              <a:rPr lang="en-US" dirty="0" err="1"/>
              <a:t>darbiem</a:t>
            </a:r>
            <a:r>
              <a:rPr lang="en-US" dirty="0"/>
              <a:t>, un </a:t>
            </a:r>
            <a:r>
              <a:rPr lang="en-US" dirty="0" err="1"/>
              <a:t>svētulīgajiem</a:t>
            </a:r>
            <a:r>
              <a:rPr lang="en-US" dirty="0"/>
              <a:t> sola </a:t>
            </a:r>
            <a:r>
              <a:rPr lang="en-US" dirty="0" err="1" smtClean="0"/>
              <a:t>pestīšanu</a:t>
            </a:r>
            <a:endParaRPr lang="lv-LV" dirty="0" smtClean="0"/>
          </a:p>
          <a:p>
            <a:r>
              <a:rPr lang="lv-LV" dirty="0" smtClean="0"/>
              <a:t>9. [3:11] priestera </a:t>
            </a:r>
            <a:r>
              <a:rPr lang="lv-LV" dirty="0"/>
              <a:t>lūpas sargā patiesību, un prasa likuma zināšanu no viņa mutes, jo Kunga eņģelis ir viņa karaspēks. Bet tagad kas notiek? Ar savām nesaprotamām lūgsniņām tā ir nomocīti, ka glābjošai vēstij neatliek vietas, un ja arī būtu, to ar iedzeršanām, jēlībām, un vēl zemākām lietām noņēmušies aizņēmuši. Tādēļ tie nav Dieva priesteri, kas atvaira patiesības zināšanu, bet kāda cita priesteri</a:t>
            </a:r>
            <a:r>
              <a:rPr lang="lv-LV" dirty="0" smtClean="0"/>
              <a:t>.</a:t>
            </a:r>
          </a:p>
          <a:p>
            <a:r>
              <a:rPr lang="lv-LV" dirty="0" smtClean="0"/>
              <a:t>10. [3:12b]Tātad </a:t>
            </a:r>
            <a:r>
              <a:rPr lang="lv-LV" dirty="0"/>
              <a:t>ne ar darbiem jāiet pie Dieva vai jāmēģina viņam izpatikt, bet ar ticību, kura vēlāk caur mīlestību izlaužas darbos. Jo ticīgajiem ir dota vara tapt par Dieva dēliem, ne tiem, kas mēģina to panākt caur darbiem</a:t>
            </a:r>
            <a:r>
              <a:rPr lang="lv-LV" dirty="0" smtClean="0"/>
              <a:t>.</a:t>
            </a:r>
          </a:p>
          <a:p>
            <a:r>
              <a:rPr lang="lv-LV" dirty="0" smtClean="0"/>
              <a:t>11. </a:t>
            </a:r>
            <a:r>
              <a:rPr lang="lv-LV" dirty="0"/>
              <a:t>[4:11] ja visu šo zīmju mērķis ir, lai mūs uz ko mudinātu, kā Kunga ciešanu krusts, efeja uz vīna kausa, tad tikai sakramentālās zīmes, proti, dievišķi iedibinātas un debesu apsolījumiem nostiprinātas ne tikai mūs mudina uz dievišķajiem apsolījumiem, bet arī iedrošina mūsu apziņu, kā arī nostiprina, un dara stiprus apsolījuma vārdā, un par Dieva pret mums labo gribu, ka viņš mūs tur par saviem dēliem. </a:t>
            </a:r>
            <a:endParaRPr lang="lv-LV" dirty="0" smtClean="0"/>
          </a:p>
          <a:p>
            <a:endParaRPr lang="lv-LV" dirty="0" smtClean="0"/>
          </a:p>
          <a:p>
            <a:endParaRPr lang="lv-LV" dirty="0"/>
          </a:p>
          <a:p>
            <a:endParaRPr lang="en-US" dirty="0"/>
          </a:p>
        </p:txBody>
      </p:sp>
    </p:spTree>
    <p:extLst>
      <p:ext uri="{BB962C8B-B14F-4D97-AF65-F5344CB8AC3E}">
        <p14:creationId xmlns:p14="http://schemas.microsoft.com/office/powerpoint/2010/main" val="58667881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4931"/>
            <a:ext cx="10515600" cy="194874"/>
          </a:xfrm>
        </p:spPr>
        <p:txBody>
          <a:bodyPr>
            <a:noAutofit/>
          </a:bodyPr>
          <a:lstStyle/>
          <a:p>
            <a:r>
              <a:rPr lang="lv-LV" sz="3600" dirty="0" smtClean="0"/>
              <a:t>24 tēzes </a:t>
            </a:r>
            <a:endParaRPr lang="en-US" sz="3600" dirty="0"/>
          </a:p>
        </p:txBody>
      </p:sp>
      <p:sp>
        <p:nvSpPr>
          <p:cNvPr id="3" name="Content Placeholder 2"/>
          <p:cNvSpPr>
            <a:spLocks noGrp="1"/>
          </p:cNvSpPr>
          <p:nvPr>
            <p:ph idx="1"/>
          </p:nvPr>
        </p:nvSpPr>
        <p:spPr>
          <a:xfrm>
            <a:off x="838200" y="494677"/>
            <a:ext cx="10515600" cy="7225257"/>
          </a:xfrm>
        </p:spPr>
        <p:txBody>
          <a:bodyPr>
            <a:normAutofit fontScale="55000" lnSpcReduction="20000"/>
          </a:bodyPr>
          <a:lstStyle/>
          <a:p>
            <a:r>
              <a:rPr lang="lv-LV" sz="2900" dirty="0" smtClean="0"/>
              <a:t>12. [8:32b] Šeit </a:t>
            </a:r>
            <a:r>
              <a:rPr lang="lv-LV" sz="2900" dirty="0"/>
              <a:t>tu ievērosi divas lietas no </a:t>
            </a:r>
            <a:r>
              <a:rPr lang="lv-LV" sz="2900" dirty="0" err="1"/>
              <a:t>evaņģelija</a:t>
            </a:r>
            <a:r>
              <a:rPr lang="lv-LV" sz="2900" dirty="0"/>
              <a:t> burta, kas jāskata. Proti, lai tu nenoliktu Kristu tikai par tavas dzīves piemēru, jo citādi ar ko gan Kristus atšķirtos no likumdevēja, bet gan galvenokārt Kristu pašu, lai viss, kas viņš ir, vai cietis, kā dāvana vai debesu pienesums vai mantojumā nodota taisnība, caur ticību pieņemtu par tev piederošu un ticētu vēl īpaši tavam labumam radītu, it kā tu pats to būtu priekš sevis radījis. Nedz arī lai tu citādi atzītu, kā tikai ka Kristus ir mūsu taisnība. Jo ja jau viņš mums ir dāvināts, kā saka Pauls, un Jesaja 9.nod. Un viss no viņa mums dāvināts, un tādā pat mērā arī viss, kas seko. Tā arī Jesaja divas lietas saka mums, ko saņemam no Kunga rokas par mūsu nelikumībām: bez šaubām pašu Kristu kā katra ticošā mantoto taisnību, kā arī vissvētāko dzīvošanu, ar kuru mums nevainīgas dzīves piemēru ir atstājis. Vēlāk visus norāj, </a:t>
            </a:r>
            <a:r>
              <a:rPr lang="lv-LV" sz="2900" dirty="0" err="1"/>
              <a:t>vispirmāk</a:t>
            </a:r>
            <a:r>
              <a:rPr lang="lv-LV" sz="2900" dirty="0"/>
              <a:t> lai pār visu visvairāk zinātu, lai to vienu ievērotu, ka ne ar savu taisnību, bet Kristū balstīties mācītos, ko tik nedaudzi prot. Te tik daudz darbu un ceremoniālu mocību, kas moka nospiesto apziņu, ja kaut ko no </a:t>
            </a:r>
            <a:r>
              <a:rPr lang="lv-LV" sz="2900" dirty="0" err="1"/>
              <a:t>priekšrakstītiem</a:t>
            </a:r>
            <a:r>
              <a:rPr lang="lv-LV" sz="2900" dirty="0"/>
              <a:t> darbiem izlaistu. Proti, kuri nepazīst </a:t>
            </a:r>
            <a:r>
              <a:rPr lang="lv-LV" sz="2900" dirty="0" err="1"/>
              <a:t>evaņģeliju</a:t>
            </a:r>
            <a:r>
              <a:rPr lang="lv-LV" sz="2900" dirty="0"/>
              <a:t> un paša Kristus noderību, kurš viens ir pietiekams taisnībai. Ne tā ka, lai nebūtu darbi, bet lai tie izlaisti, nesatrauktu sirdsapziņu, jo kristietis nav piesaistīts kādam noteiktam darbam personiski vai laikam, bet lai dotu augļus savā laikā, tas ir, kad tāda izdevība rastos, kad arī darbotos un vērtētu savu pestīšanu ne pēc savas taisnības, bet Kristus, pārpilnībā visos, kas viņu piesauc, bagātību dodošs. </a:t>
            </a:r>
            <a:endParaRPr lang="lv-LV" sz="2900" dirty="0" smtClean="0"/>
          </a:p>
          <a:p>
            <a:r>
              <a:rPr lang="lv-LV" sz="2900" dirty="0" smtClean="0"/>
              <a:t>13. [5:15] Tādēļ </a:t>
            </a:r>
            <a:r>
              <a:rPr lang="lv-LV" sz="2900" dirty="0"/>
              <a:t>ir smieklīgi to izdomājumi, kuri </a:t>
            </a:r>
            <a:r>
              <a:rPr lang="lv-LV" sz="2900" dirty="0" err="1"/>
              <a:t>sakāsžēlastību</a:t>
            </a:r>
            <a:r>
              <a:rPr lang="lv-LV" sz="2900" dirty="0"/>
              <a:t> (</a:t>
            </a:r>
            <a:r>
              <a:rPr lang="el-GR" sz="2900" dirty="0"/>
              <a:t>Χάριν) </a:t>
            </a:r>
            <a:r>
              <a:rPr lang="lv-LV" sz="2900" dirty="0"/>
              <a:t>būt dvēselē iepūstu īpašību, kad tā nav nekas cits kā Dieva pret mums labvēlība un viņa griba apžēloties par mums, bet dāvanas ir pats svētais gars un tā kustības mūsos.</a:t>
            </a:r>
            <a:endParaRPr lang="lv-LV" sz="2900" dirty="0" smtClean="0"/>
          </a:p>
          <a:p>
            <a:r>
              <a:rPr lang="lv-LV" sz="2900" dirty="0" smtClean="0"/>
              <a:t>14. </a:t>
            </a:r>
            <a:r>
              <a:rPr lang="lv-LV" sz="2900" dirty="0"/>
              <a:t>[7:4b] Bet viņš tajā pēdējā tiesā nekādu citu godbijību kā tikai mīlestības darbus negrib atzīt. Nedz māņticīgu gavēšanu, nedz nebeidzamas dziedāšanas, nedz aizlūdzēju olimpus, nedz piemiņas brālības, nekādas līdzdalības labos, kā saka, darbos, nedz indulgences, nedz </a:t>
            </a:r>
            <a:r>
              <a:rPr lang="lv-LV" sz="2900" dirty="0" err="1"/>
              <a:t>vikāriju</a:t>
            </a:r>
            <a:r>
              <a:rPr lang="lv-LV" sz="2900" dirty="0"/>
              <a:t> biedrības un templiešu, nedz altāru celšanas, svētceļojumus, neko no tamlīdzīgā, bet tikai,– es biju izsalcis, un iedevi man </a:t>
            </a:r>
            <a:r>
              <a:rPr lang="lv-LV" sz="2900" dirty="0" smtClean="0"/>
              <a:t>paēst. </a:t>
            </a:r>
          </a:p>
          <a:p>
            <a:r>
              <a:rPr lang="lv-LV" sz="2900" dirty="0"/>
              <a:t>15. </a:t>
            </a:r>
            <a:r>
              <a:rPr lang="lv-LV" sz="2900" dirty="0" smtClean="0"/>
              <a:t>[9:3a] Arī </a:t>
            </a:r>
            <a:r>
              <a:rPr lang="lv-LV" sz="2900" dirty="0"/>
              <a:t>Dāvids saka: Esmu grēkojis un, kas ļauns, darīju, šis ganāmpulks ko noziedzies pie tā? Lūdzu, lai tava roka vēršas pret mani un mana tēva namu.81 Ja šo prasīsi no mūsu daudzinātajiem vilkiem, ātrāk ūdeni no </a:t>
            </a:r>
            <a:r>
              <a:rPr lang="lv-LV" sz="2900" dirty="0" smtClean="0"/>
              <a:t>akmens</a:t>
            </a:r>
          </a:p>
          <a:p>
            <a:r>
              <a:rPr lang="lv-LV" sz="2900" dirty="0" smtClean="0"/>
              <a:t>16. </a:t>
            </a:r>
            <a:r>
              <a:rPr lang="lv-LV" sz="2900" dirty="0"/>
              <a:t>[10:16] bet lielākā daļa savām taisnībām un darbiem tik tālu paļaujas, ka caur tiem ne tikai sev, bet arī pārējiem Dieva valstības atnākšanu apsola līdz pat tam, ka pārdod kā savu nopelnu, no kuriem jāsargās kā no plēsīgiem vilkiem</a:t>
            </a:r>
            <a:endParaRPr lang="lv-LV" sz="2900" dirty="0" smtClean="0"/>
          </a:p>
          <a:p>
            <a:r>
              <a:rPr lang="lv-LV" sz="2900" dirty="0" smtClean="0"/>
              <a:t>17. </a:t>
            </a:r>
            <a:r>
              <a:rPr lang="lv-LV" sz="2900" dirty="0"/>
              <a:t>[12:1a] Ievērosi arī, cik pamatīgi pavisam citus darbus māca Pauls104 nekā mūsu spermologi105, kuri nemāk nekā cita izskandināt kā tikai regulas, rozārijus, mišu runas106, saldus svētījumus un vecišķas lūgšanas, ar kurām no purgatorija grib dvēseles izcelt, tas ir, sevi pašus novēlēt ellei. Bez tam Pauls nesaka pavēlu, pieprasu, bet izlūdzos vai līdzīgi, ar ko likuma un </a:t>
            </a:r>
            <a:r>
              <a:rPr lang="lv-LV" sz="2900" dirty="0" err="1"/>
              <a:t>evaņģelija</a:t>
            </a:r>
            <a:r>
              <a:rPr lang="lv-LV" sz="2900" dirty="0"/>
              <a:t> atšķirību norāda. Jo likums ar biedēšanu </a:t>
            </a:r>
            <a:r>
              <a:rPr lang="lv-LV" sz="2900" dirty="0" err="1"/>
              <a:t>pavēl</a:t>
            </a:r>
            <a:r>
              <a:rPr lang="lv-LV" sz="2900" dirty="0"/>
              <a:t>, kamēr </a:t>
            </a:r>
            <a:r>
              <a:rPr lang="lv-LV" sz="2900" dirty="0" err="1"/>
              <a:t>evaņģelijs</a:t>
            </a:r>
            <a:r>
              <a:rPr lang="lv-LV" sz="2900" dirty="0"/>
              <a:t> ar laipnību ievilina. Viņš satriec arī bīskapu varu, kuri neko laipnu un kristīgu nemāk atskandināt, bet tikai netīrumus, lamāšanos, lāstus un pērkona </a:t>
            </a:r>
            <a:r>
              <a:rPr lang="lv-LV" dirty="0"/>
              <a:t>grāvienus, bargi, kā tie saka, pamācīdami, ko paši pilnībā dziļi aizmirsuši. Pagānu ķēniņi valda pār viņiem, tiem pār klēru nevaldot. </a:t>
            </a:r>
            <a:endParaRPr lang="lv-LV" dirty="0" smtClean="0"/>
          </a:p>
        </p:txBody>
      </p:sp>
    </p:spTree>
    <p:extLst>
      <p:ext uri="{BB962C8B-B14F-4D97-AF65-F5344CB8AC3E}">
        <p14:creationId xmlns:p14="http://schemas.microsoft.com/office/powerpoint/2010/main" val="187953265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v-LV" dirty="0" smtClean="0"/>
              <a:t>24 tēzes</a:t>
            </a:r>
            <a:endParaRPr lang="en-US" dirty="0"/>
          </a:p>
        </p:txBody>
      </p:sp>
      <p:sp>
        <p:nvSpPr>
          <p:cNvPr id="3" name="Content Placeholder 2"/>
          <p:cNvSpPr>
            <a:spLocks noGrp="1"/>
          </p:cNvSpPr>
          <p:nvPr>
            <p:ph idx="1"/>
          </p:nvPr>
        </p:nvSpPr>
        <p:spPr>
          <a:xfrm>
            <a:off x="838200" y="1825624"/>
            <a:ext cx="10515600" cy="5624487"/>
          </a:xfrm>
        </p:spPr>
        <p:txBody>
          <a:bodyPr>
            <a:normAutofit fontScale="62500" lnSpcReduction="20000"/>
          </a:bodyPr>
          <a:lstStyle/>
          <a:p>
            <a:r>
              <a:rPr lang="lv-LV" dirty="0" smtClean="0"/>
              <a:t>18. [12:4]Arī </a:t>
            </a:r>
            <a:r>
              <a:rPr lang="lv-LV" dirty="0"/>
              <a:t>mēs šodien upurējam, ja Kungam tā šķiet labi, mūsu galvas slavas dēļ šo acumirklīgo dzīvību, kuras slavu Romas vilks ar savu vārdu aptumšojis, sevi kā klinti, sevi kā Pētera </a:t>
            </a:r>
            <a:r>
              <a:rPr lang="lv-LV" dirty="0" smtClean="0"/>
              <a:t> </a:t>
            </a:r>
            <a:r>
              <a:rPr lang="en-US" dirty="0" err="1" smtClean="0"/>
              <a:t>aizvietotāju</a:t>
            </a:r>
            <a:r>
              <a:rPr lang="en-US" dirty="0" smtClean="0"/>
              <a:t> </a:t>
            </a:r>
            <a:r>
              <a:rPr lang="en-US" dirty="0"/>
              <a:t>un </a:t>
            </a:r>
            <a:r>
              <a:rPr lang="en-US" dirty="0" err="1"/>
              <a:t>baznīcas</a:t>
            </a:r>
            <a:r>
              <a:rPr lang="en-US" dirty="0"/>
              <a:t> </a:t>
            </a:r>
            <a:r>
              <a:rPr lang="en-US" dirty="0" err="1"/>
              <a:t>galvu</a:t>
            </a:r>
            <a:r>
              <a:rPr lang="en-US" dirty="0"/>
              <a:t> </a:t>
            </a:r>
            <a:r>
              <a:rPr lang="en-US" dirty="0" err="1"/>
              <a:t>bezkaunīgi</a:t>
            </a:r>
            <a:r>
              <a:rPr lang="en-US" dirty="0"/>
              <a:t> </a:t>
            </a:r>
            <a:r>
              <a:rPr lang="en-US" dirty="0" err="1"/>
              <a:t>izmelojot</a:t>
            </a:r>
            <a:r>
              <a:rPr lang="en-US" dirty="0"/>
              <a:t>, labs </a:t>
            </a:r>
            <a:r>
              <a:rPr lang="en-US" dirty="0" err="1"/>
              <a:t>gan</a:t>
            </a:r>
            <a:r>
              <a:rPr lang="en-US" dirty="0"/>
              <a:t> </a:t>
            </a:r>
            <a:r>
              <a:rPr lang="en-US" dirty="0" err="1"/>
              <a:t>aizvietotājs</a:t>
            </a:r>
            <a:r>
              <a:rPr lang="en-US" dirty="0"/>
              <a:t>, </a:t>
            </a:r>
            <a:r>
              <a:rPr lang="en-US" dirty="0" err="1"/>
              <a:t>jo</a:t>
            </a:r>
            <a:r>
              <a:rPr lang="en-US" dirty="0"/>
              <a:t> </a:t>
            </a:r>
            <a:r>
              <a:rPr lang="en-US" dirty="0" err="1"/>
              <a:t>mirst</a:t>
            </a:r>
            <a:r>
              <a:rPr lang="en-US" dirty="0"/>
              <a:t> </a:t>
            </a:r>
            <a:r>
              <a:rPr lang="en-US" dirty="0" err="1"/>
              <a:t>neklātesošā</a:t>
            </a:r>
            <a:r>
              <a:rPr lang="en-US" dirty="0"/>
              <a:t> </a:t>
            </a:r>
            <a:r>
              <a:rPr lang="en-US" dirty="0" err="1"/>
              <a:t>vietā</a:t>
            </a:r>
            <a:r>
              <a:rPr lang="en-US" dirty="0"/>
              <a:t>. </a:t>
            </a:r>
            <a:endParaRPr lang="lv-LV" dirty="0" smtClean="0"/>
          </a:p>
          <a:p>
            <a:r>
              <a:rPr lang="lv-LV" dirty="0"/>
              <a:t>19</a:t>
            </a:r>
            <a:r>
              <a:rPr lang="lv-LV" dirty="0" smtClean="0"/>
              <a:t>. [12:13a]  </a:t>
            </a:r>
            <a:r>
              <a:rPr lang="lv-LV" dirty="0"/>
              <a:t>bet mūsu izdaudzinātie bīskapi ne tikai nedara, bet arī darot smejas, pa tam savus tempļus ar zeltu un metālu izgreznojuši. Sadrūzmējušies zirgus, galminiekus un ko vēl vien piebarojuši un visi pāvesta frakcijas atbiras šeit sasteigušies un laiskojas, kur nabagiem trūkumā palīdzēt būtu vajadzējis.</a:t>
            </a:r>
          </a:p>
          <a:p>
            <a:r>
              <a:rPr lang="lv-LV" dirty="0"/>
              <a:t>20. </a:t>
            </a:r>
            <a:r>
              <a:rPr lang="lv-LV" dirty="0" smtClean="0"/>
              <a:t>[12:16d] Kristus </a:t>
            </a:r>
            <a:r>
              <a:rPr lang="lv-LV" dirty="0"/>
              <a:t>negrib savējos par valdniekiem, nedz savu varu demonstrēt pie avītēm, ko tas ar savu nāvi izpircis. Lai tādēļ saprot, kā vietā mūsu </a:t>
            </a:r>
            <a:r>
              <a:rPr lang="lv-LV" dirty="0" err="1"/>
              <a:t>infulās</a:t>
            </a:r>
            <a:r>
              <a:rPr lang="lv-LV" dirty="0"/>
              <a:t> tērptie augstmaņi darbojas gandrīz kā valdnieka, proti, bīskapa pienākumus ar kunga nešpetni sajaucot, proti, kalpa vai apkalpotāja pienākumiem, neko no tā labi nedarot. Jo apustuļu pēctečus Kristus neatzīs citādi kā kalpotājus, kuriem viņš aizliedz būt par ķēniņiem vai valdniekiem. </a:t>
            </a:r>
            <a:endParaRPr lang="lv-LV" dirty="0" smtClean="0"/>
          </a:p>
          <a:p>
            <a:r>
              <a:rPr lang="lv-LV" dirty="0" smtClean="0"/>
              <a:t>22. [13:4] </a:t>
            </a:r>
            <a:r>
              <a:rPr lang="lv-LV" dirty="0"/>
              <a:t>lai klausās un no apustuļa vārdiem lai arī nodreb Romas Antikrists, kurš sev šo titulu bez vēl citiem piesavinājies, no kā tam it nekā nav, kad pat ķeizarisko majestāti tikko pielaiž skūpstīt savas netīrās un podagras pilnās kājas, un to, ko Dievs par kalpu atzīst, lamā vai ar netīrumiem </a:t>
            </a:r>
            <a:r>
              <a:rPr lang="lv-LV" dirty="0" err="1"/>
              <a:t>nolād</a:t>
            </a:r>
            <a:r>
              <a:rPr lang="lv-LV" dirty="0"/>
              <a:t>, vai </a:t>
            </a:r>
            <a:r>
              <a:rPr lang="lv-LV" dirty="0" err="1"/>
              <a:t>nosvētī</a:t>
            </a:r>
            <a:r>
              <a:rPr lang="lv-LV" dirty="0"/>
              <a:t> pēc sava prāta. </a:t>
            </a:r>
          </a:p>
          <a:p>
            <a:r>
              <a:rPr lang="lv-LV" dirty="0"/>
              <a:t>23</a:t>
            </a:r>
            <a:r>
              <a:rPr lang="lv-LV" dirty="0" smtClean="0"/>
              <a:t>. [14:2a]  </a:t>
            </a:r>
            <a:r>
              <a:rPr lang="lv-LV" dirty="0"/>
              <a:t>ar saviem stulbajiem dekrētiem pāvesti ir sankcionējuši, patiesi, lai no nesvarīgas lietas izsauktu ķildas, sāncensību, aizdomas, lamāšanos, un citas kristīgās mīlestības necienīgas lietas. Jo gavēņa zināmās dienās ēst ir lielāks noziegums nekā herēze pret </a:t>
            </a:r>
            <a:r>
              <a:rPr lang="lv-LV" dirty="0" err="1"/>
              <a:t>evaņģelisko</a:t>
            </a:r>
            <a:r>
              <a:rPr lang="lv-LV" dirty="0"/>
              <a:t> un apustulisko mācību.</a:t>
            </a:r>
          </a:p>
          <a:p>
            <a:r>
              <a:rPr lang="lv-LV" dirty="0"/>
              <a:t>24. </a:t>
            </a:r>
            <a:r>
              <a:rPr lang="lv-LV" dirty="0" smtClean="0"/>
              <a:t>[15:20] Mozu </a:t>
            </a:r>
            <a:r>
              <a:rPr lang="lv-LV" dirty="0"/>
              <a:t>ar Kristu sajaucot, to pašu ko šodien dara </a:t>
            </a:r>
            <a:r>
              <a:rPr lang="lv-LV" dirty="0" err="1"/>
              <a:t>spermologi</a:t>
            </a:r>
            <a:r>
              <a:rPr lang="lv-LV" dirty="0"/>
              <a:t>, kas sāli dara nederīgu sālīšanai. Tas ir. </a:t>
            </a:r>
            <a:r>
              <a:rPr lang="lv-LV" dirty="0" err="1"/>
              <a:t>Evaņģelija</a:t>
            </a:r>
            <a:r>
              <a:rPr lang="lv-LV" dirty="0"/>
              <a:t> mācības spēku ar cilvēciskām tradīcijām </a:t>
            </a:r>
            <a:r>
              <a:rPr lang="lv-LV" dirty="0" smtClean="0"/>
              <a:t> </a:t>
            </a:r>
            <a:r>
              <a:rPr lang="lv-LV" dirty="0"/>
              <a:t>un izveicību samaitājot, lai vīns, ar ko dziedināms prāta ievainojums, tiktu atjaukts ar </a:t>
            </a:r>
            <a:r>
              <a:rPr lang="lv-LV" dirty="0" smtClean="0"/>
              <a:t>ūdeni</a:t>
            </a:r>
            <a:endParaRPr lang="en-US" dirty="0"/>
          </a:p>
        </p:txBody>
      </p:sp>
    </p:spTree>
    <p:extLst>
      <p:ext uri="{BB962C8B-B14F-4D97-AF65-F5344CB8AC3E}">
        <p14:creationId xmlns:p14="http://schemas.microsoft.com/office/powerpoint/2010/main" val="291397139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v-LV" dirty="0" smtClean="0"/>
              <a:t>Romiešu vēstules skaidrojums</a:t>
            </a:r>
            <a:endParaRPr lang="en-US" dirty="0"/>
          </a:p>
        </p:txBody>
      </p:sp>
      <p:sp>
        <p:nvSpPr>
          <p:cNvPr id="3" name="Content Placeholder 2"/>
          <p:cNvSpPr>
            <a:spLocks noGrp="1"/>
          </p:cNvSpPr>
          <p:nvPr>
            <p:ph idx="1"/>
          </p:nvPr>
        </p:nvSpPr>
        <p:spPr/>
        <p:txBody>
          <a:bodyPr/>
          <a:lstStyle/>
          <a:p>
            <a:r>
              <a:rPr lang="lv-LV" dirty="0"/>
              <a:t>Lai Lutera mācībā iesaistītajos nostiprinātu atziņas un dziļāk Rakstos ievestu, </a:t>
            </a:r>
            <a:r>
              <a:rPr lang="lv-LV" dirty="0" smtClean="0"/>
              <a:t>viņš </a:t>
            </a:r>
            <a:r>
              <a:rPr lang="lv-LV" dirty="0"/>
              <a:t>noturēja Rīgas pilsoņu pulciņam priekšlasījumus par romiešu vēstuli, ko viņš vēlāk publicēja. Viņš sastapa šim lielu piekrišanu. Liels klausītāju pulks veidojās ap viņu un, cik vērtīgi bija viņa skaidrojumi, tas seko no tā, ka pirms vēl komentārs bija nodrukāts, tas jau bija rokrakstos pavairots un izplatīts</a:t>
            </a:r>
            <a:r>
              <a:rPr lang="lv-LV" dirty="0" smtClean="0"/>
              <a:t>.</a:t>
            </a:r>
          </a:p>
          <a:p>
            <a:endParaRPr lang="lv-LV" dirty="0"/>
          </a:p>
          <a:p>
            <a:endParaRPr lang="lv-LV" dirty="0" smtClean="0"/>
          </a:p>
          <a:p>
            <a:r>
              <a:rPr lang="en-US" dirty="0">
                <a:hlinkClick r:id="rId2"/>
              </a:rPr>
              <a:t>http://</a:t>
            </a:r>
            <a:r>
              <a:rPr lang="en-US" dirty="0" smtClean="0">
                <a:hlinkClick r:id="rId2"/>
              </a:rPr>
              <a:t>dspace.lu.lv/dspace/bitstream/handle/7/34438/tulkoj.tek.1.pdf?sequence=7&amp;isAllowed=y</a:t>
            </a:r>
            <a:r>
              <a:rPr lang="lv-LV" dirty="0" smtClean="0"/>
              <a:t> </a:t>
            </a:r>
            <a:endParaRPr lang="en-US" dirty="0"/>
          </a:p>
        </p:txBody>
      </p:sp>
    </p:spTree>
    <p:extLst>
      <p:ext uri="{BB962C8B-B14F-4D97-AF65-F5344CB8AC3E}">
        <p14:creationId xmlns:p14="http://schemas.microsoft.com/office/powerpoint/2010/main" val="33614487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hlinkClick r:id="rId2"/>
              </a:rPr>
              <a:t>http://</a:t>
            </a:r>
            <a:r>
              <a:rPr lang="en-US" dirty="0" smtClean="0">
                <a:hlinkClick r:id="rId2"/>
              </a:rPr>
              <a:t>dspace.lu.lv/dspace/bitstream/handle/7/34438/tulkoj.tek.1.pdf?sequence=7&amp;isAllowed=y</a:t>
            </a:r>
            <a:r>
              <a:rPr lang="lv-LV" dirty="0" smtClean="0"/>
              <a:t> </a:t>
            </a:r>
            <a:endParaRPr lang="en-US" dirty="0"/>
          </a:p>
        </p:txBody>
      </p:sp>
      <p:sp>
        <p:nvSpPr>
          <p:cNvPr id="3" name="Content Placeholder 2"/>
          <p:cNvSpPr>
            <a:spLocks noGrp="1"/>
          </p:cNvSpPr>
          <p:nvPr>
            <p:ph idx="1"/>
          </p:nvPr>
        </p:nvSpPr>
        <p:spPr/>
        <p:txBody>
          <a:bodyPr/>
          <a:lstStyle/>
          <a:p>
            <a:endParaRPr lang="en-US" dirty="0"/>
          </a:p>
        </p:txBody>
      </p:sp>
    </p:spTree>
    <p:extLst>
      <p:ext uri="{BB962C8B-B14F-4D97-AF65-F5344CB8AC3E}">
        <p14:creationId xmlns:p14="http://schemas.microsoft.com/office/powerpoint/2010/main" val="147135318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v-LV" dirty="0" smtClean="0"/>
              <a:t>Paļāvība uz Dievu, ne savu darbošanās regulēšanā…</a:t>
            </a:r>
            <a:endParaRPr lang="en-US" dirty="0"/>
          </a:p>
        </p:txBody>
      </p:sp>
      <p:sp>
        <p:nvSpPr>
          <p:cNvPr id="3" name="Content Placeholder 2"/>
          <p:cNvSpPr>
            <a:spLocks noGrp="1"/>
          </p:cNvSpPr>
          <p:nvPr>
            <p:ph idx="1"/>
          </p:nvPr>
        </p:nvSpPr>
        <p:spPr/>
        <p:txBody>
          <a:bodyPr>
            <a:normAutofit fontScale="62500" lnSpcReduction="20000"/>
          </a:bodyPr>
          <a:lstStyle/>
          <a:p>
            <a:r>
              <a:rPr lang="lv-LV" dirty="0" smtClean="0"/>
              <a:t>Rom.6:13</a:t>
            </a:r>
          </a:p>
          <a:p>
            <a:r>
              <a:rPr lang="la-Latn" dirty="0"/>
              <a:t>Annota ut nulli, quantumvis pio operi, ex nostra cupiditate, oporteat  nos esse astrictos, sed deo nostri curam relinquere, ut ille per nos agat, quemadmodum per filios immorigeros diabolus. Ubi ergo talem animum tibi dominus dederit, fac quodcunque invenerit manus tua quia dominus tecum est</a:t>
            </a:r>
            <a:r>
              <a:rPr lang="la-Latn" dirty="0" smtClean="0"/>
              <a:t>.</a:t>
            </a:r>
            <a:endParaRPr lang="lv-LV" dirty="0" smtClean="0"/>
          </a:p>
          <a:p>
            <a:r>
              <a:rPr lang="lv-LV" dirty="0" smtClean="0"/>
              <a:t>Ievēro</a:t>
            </a:r>
            <a:r>
              <a:rPr lang="lv-LV" dirty="0"/>
              <a:t>, ka nevienam, lai ar cik godbijīgam darbam, nevajag mums iespringt mūsu dedzībā, bet rūpi atstāt mūsu Dievam, lai viņš caur mums darbojas, tāpat kā caur  nepaklausīgajiem dēliem velns. Kad nu tādu garu tev Kungs ir iedevis, dari ko vien izdomās tava roka, Kungs būs ar tevi</a:t>
            </a:r>
            <a:r>
              <a:rPr lang="lv-LV" dirty="0" smtClean="0"/>
              <a:t>.</a:t>
            </a:r>
          </a:p>
          <a:p>
            <a:r>
              <a:rPr lang="lv-LV" dirty="0" smtClean="0"/>
              <a:t>Rom. 9:20</a:t>
            </a:r>
          </a:p>
          <a:p>
            <a:r>
              <a:rPr lang="la-Latn" dirty="0"/>
              <a:t>Annota ex hoc luculentissime apostoli loco, ut neminem operum aut meritorum respectu eligat, aut abiiciat deus, sed omnia ex praescientia eius eveniant, etiam si nobis contingentia in rebus mortalium videatur.  Nam fallitur in hoc humanae rationis iudicium, quia operum dei nullam potest homo invenire rationem, sed quanto plus laboraverit, tanto minus invenit, quemadmodum fortiss. scripturarum testimoniis in exordio locorum suorum ostendit Philippus</a:t>
            </a:r>
            <a:r>
              <a:rPr lang="la-Latn" dirty="0" smtClean="0"/>
              <a:t>.</a:t>
            </a:r>
            <a:endParaRPr lang="lv-LV" dirty="0" smtClean="0"/>
          </a:p>
          <a:p>
            <a:r>
              <a:rPr lang="lv-LV" dirty="0" smtClean="0"/>
              <a:t>Ievēro </a:t>
            </a:r>
            <a:r>
              <a:rPr lang="lv-LV" dirty="0"/>
              <a:t>no šīs apustuļa ļoti spilgtās vietas, ka nevienu Dievs neizraugās pēc darbiem vai nopelna vai to atraida, bet viss no viņa priekšzināšanas izriet, lai kā arī mums notiekošais šķistu mirstīgo lietās. Jo cilvēcīgas domāšanas spriedumi tiek maldināti dēļ tā, ka cilvēks nevar atrast nekādu izskaidrojumu Dieva darbiem, bet jo vairāk pūlēsies, jo mazāk atradīs, kā to ar visstiprākajām rakstu liecībām rāda Filips pašā sākumā.</a:t>
            </a:r>
            <a:endParaRPr lang="en-US" dirty="0"/>
          </a:p>
        </p:txBody>
      </p:sp>
    </p:spTree>
    <p:extLst>
      <p:ext uri="{BB962C8B-B14F-4D97-AF65-F5344CB8AC3E}">
        <p14:creationId xmlns:p14="http://schemas.microsoft.com/office/powerpoint/2010/main" val="360212244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v-LV" dirty="0" smtClean="0"/>
              <a:t>Miesa pret Dieva likumu</a:t>
            </a:r>
            <a:endParaRPr lang="en-US" dirty="0"/>
          </a:p>
        </p:txBody>
      </p:sp>
      <p:sp>
        <p:nvSpPr>
          <p:cNvPr id="3" name="Content Placeholder 2"/>
          <p:cNvSpPr>
            <a:spLocks noGrp="1"/>
          </p:cNvSpPr>
          <p:nvPr>
            <p:ph idx="1"/>
          </p:nvPr>
        </p:nvSpPr>
        <p:spPr>
          <a:xfrm>
            <a:off x="838200" y="1409075"/>
            <a:ext cx="10515600" cy="5448925"/>
          </a:xfrm>
        </p:spPr>
        <p:txBody>
          <a:bodyPr>
            <a:normAutofit fontScale="62500" lnSpcReduction="20000"/>
          </a:bodyPr>
          <a:lstStyle/>
          <a:p>
            <a:r>
              <a:rPr lang="lv-LV" dirty="0" smtClean="0"/>
              <a:t>Rom.8:3</a:t>
            </a:r>
          </a:p>
          <a:p>
            <a:r>
              <a:rPr lang="la-Latn" dirty="0"/>
              <a:t>Caro seipsam tantum amat, ac sua quaerit, suaeque prudentiae ac viribus nititur. Cum deus se supra omnia amandum velit, ac primum, id est, prae omnibus, suum regnum quaerendum, Deinde omnem curam, et solicitudinem in se proiiciendam, quia ipsi curae sumus. Et ita ex diametro affectus carnis cum lege dei pugnat. Quemadmodum et Iacobus ait,  Amicus huius seculi dei inimicus constituitur</a:t>
            </a:r>
            <a:r>
              <a:rPr lang="la-Latn" dirty="0" smtClean="0"/>
              <a:t>.</a:t>
            </a:r>
            <a:endParaRPr lang="lv-LV" dirty="0" smtClean="0"/>
          </a:p>
          <a:p>
            <a:r>
              <a:rPr lang="lv-LV" dirty="0" smtClean="0"/>
              <a:t>Miesa </a:t>
            </a:r>
            <a:r>
              <a:rPr lang="lv-LV" dirty="0"/>
              <a:t>tikai sevi mīl un savu prasa un savā gudrībā un spēkos balstās. Kamēr Dievs grib viņu pāri visam lai mīlam un </a:t>
            </a:r>
            <a:r>
              <a:rPr lang="lv-LV" dirty="0" err="1"/>
              <a:t>vispirmo</a:t>
            </a:r>
            <a:r>
              <a:rPr lang="lv-LV" dirty="0"/>
              <a:t>, proti, viņa valstību par visu visvairāk lai meklējam, pēc tam visu rūpi un bažīšanos uz viņu lai vēršam, tāpēc ka paši mēs esam viņa aprūpē. Bet, pretēji tam, miesas centieni ar Dieva likumu cīnās, līdzīgi kā Jēkabs sacīja: Šī laika drauģelis Dievam ienaidnieks ir nolikts</a:t>
            </a:r>
            <a:endParaRPr lang="lv-LV" dirty="0" smtClean="0"/>
          </a:p>
          <a:p>
            <a:r>
              <a:rPr lang="lv-LV" dirty="0" smtClean="0"/>
              <a:t>Rom.8:4</a:t>
            </a:r>
          </a:p>
          <a:p>
            <a:r>
              <a:rPr lang="la-Latn" dirty="0"/>
              <a:t>Sensus est, Non satis erat lex, quae ostenderet quid faceremus, sed oportet etiam spiritum conferri per Christum, qui nos ad legem amandam inflammaret. Quia lex affectum etiam obstringit, Affectus autem nostri, quia carnales sumus, reluctantur legi dei. Proinde impossibile est legem impleri humanis conatibus. Ob id misit deus filium suum, ut legi satisfaceret pro nobis, suumque spiritum, per fidem nobis communicaret, cuius motionibus pareremus perinde atque in carne versantes cupiditatibus parebamus</a:t>
            </a:r>
            <a:r>
              <a:rPr lang="la-Latn" dirty="0" smtClean="0"/>
              <a:t>.</a:t>
            </a:r>
            <a:endParaRPr lang="lv-LV" dirty="0" smtClean="0"/>
          </a:p>
          <a:p>
            <a:r>
              <a:rPr lang="lv-LV" dirty="0"/>
              <a:t>Nepietika ar likumu, kurš norādītu, ko lai darām vai nedarām, bet vajag arī, lai gars pievienojas no Kristus, kas iedvesmotu mūs likumu mīlēt. Tā kā likums arī dziņu ierobežo, bet mūsu dziņa, kas ir miesīga, cīnās pret Dieva likumu, tad nav iespējams likumu piepildīt ar cilvēciskiem centieniem. Dēļ tā Dievs </a:t>
            </a:r>
            <a:r>
              <a:rPr lang="lv-LV" dirty="0" err="1"/>
              <a:t>sūta</a:t>
            </a:r>
            <a:r>
              <a:rPr lang="lv-LV" dirty="0"/>
              <a:t> savu dēlu, lai par likumu mums gandarītu, un savu garu caur ticību mums </a:t>
            </a:r>
            <a:r>
              <a:rPr lang="lv-LV" dirty="0" err="1"/>
              <a:t>pieškirtu</a:t>
            </a:r>
            <a:r>
              <a:rPr lang="lv-LV" dirty="0"/>
              <a:t>, kura kustībai mēs tad paklausītu, līdzīgi kā mēs paklausām miesā mītošajām </a:t>
            </a:r>
            <a:r>
              <a:rPr lang="lv-LV" dirty="0" smtClean="0"/>
              <a:t>kaislēm.</a:t>
            </a:r>
            <a:endParaRPr lang="en-US" dirty="0"/>
          </a:p>
        </p:txBody>
      </p:sp>
    </p:spTree>
    <p:extLst>
      <p:ext uri="{BB962C8B-B14F-4D97-AF65-F5344CB8AC3E}">
        <p14:creationId xmlns:p14="http://schemas.microsoft.com/office/powerpoint/2010/main" val="25618363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v-LV" dirty="0" smtClean="0"/>
              <a:t>Kristus piemērs pret patmīlību</a:t>
            </a:r>
            <a:endParaRPr lang="en-US" dirty="0"/>
          </a:p>
        </p:txBody>
      </p:sp>
      <p:sp>
        <p:nvSpPr>
          <p:cNvPr id="3" name="Content Placeholder 2"/>
          <p:cNvSpPr>
            <a:spLocks noGrp="1"/>
          </p:cNvSpPr>
          <p:nvPr>
            <p:ph idx="1"/>
          </p:nvPr>
        </p:nvSpPr>
        <p:spPr/>
        <p:txBody>
          <a:bodyPr>
            <a:normAutofit fontScale="70000" lnSpcReduction="20000"/>
          </a:bodyPr>
          <a:lstStyle/>
          <a:p>
            <a:r>
              <a:rPr lang="la-Latn" dirty="0"/>
              <a:t>Ut nos a pestilentissimo </a:t>
            </a:r>
            <a:r>
              <a:rPr lang="el-GR" dirty="0"/>
              <a:t>Φυλαυτ</a:t>
            </a:r>
            <a:r>
              <a:rPr lang="lv-LV" dirty="0"/>
              <a:t>ί</a:t>
            </a:r>
            <a:r>
              <a:rPr lang="el-GR" dirty="0"/>
              <a:t>ας</a:t>
            </a:r>
            <a:r>
              <a:rPr lang="la-Latn" dirty="0"/>
              <a:t> vitio expediat, non cuiusvis, sed ipsius nobis Christi exemplum proponit. Nam </a:t>
            </a:r>
            <a:r>
              <a:rPr lang="el-GR" dirty="0"/>
              <a:t>Φυλα</a:t>
            </a:r>
            <a:r>
              <a:rPr lang="lv-LV" dirty="0"/>
              <a:t>ύ</a:t>
            </a:r>
            <a:r>
              <a:rPr lang="el-GR" dirty="0"/>
              <a:t>τι</a:t>
            </a:r>
            <a:r>
              <a:rPr lang="la-Latn" dirty="0"/>
              <a:t> dicuntur, qui sibi plurimum tribuunt, de se suisque sublimia sentiunt. suisque tandem compendiis serviunt, a quibus omnibus Christus longissime abfuit, qui sese totum nobis impendit, quod eius exemplo nos facere vult apostolus argumento a maiori ad minus sumpto. Non enim opprobravit nobis peccata nostra, nec gloriatus est de sua perfectione, forma dei ac caeteris quae vere in se habuit, sed demisit suam celsitudinem ad infirmitatem nostram, quemadmodum gallina pullis, ut nos ad se imitandum provocaret. Imo peccata nostra expianda in se recepit tantum abest ut peccatores fastidierit. quod si et ipsi fecerimus nullum peccatorem aspernabimur, sed omnes dulciter tolerabimus</a:t>
            </a:r>
            <a:r>
              <a:rPr lang="la-Latn" dirty="0" smtClean="0"/>
              <a:t>.</a:t>
            </a:r>
            <a:endParaRPr lang="lv-LV" dirty="0" smtClean="0"/>
          </a:p>
          <a:p>
            <a:r>
              <a:rPr lang="la-Latn" dirty="0" smtClean="0"/>
              <a:t>Lai </a:t>
            </a:r>
            <a:r>
              <a:rPr lang="la-Latn" dirty="0"/>
              <a:t>mūs no visnegantākā </a:t>
            </a:r>
            <a:r>
              <a:rPr lang="en-US" dirty="0" err="1"/>
              <a:t>Φυλ</a:t>
            </a:r>
            <a:r>
              <a:rPr lang="en-US" dirty="0"/>
              <a:t>αυτίας</a:t>
            </a:r>
            <a:r>
              <a:rPr lang="la-Latn" dirty="0"/>
              <a:t> (Patmīļa) netikuma atbrīvo nekas cits, kā paša Kristus mums dotais piemērs. Jo par </a:t>
            </a:r>
            <a:r>
              <a:rPr lang="en-US" dirty="0" err="1"/>
              <a:t>Φυλ</a:t>
            </a:r>
            <a:r>
              <a:rPr lang="en-US" dirty="0"/>
              <a:t>αύτι</a:t>
            </a:r>
            <a:r>
              <a:rPr lang="la-Latn" dirty="0"/>
              <a:t> (patmīļiem) sauc tos, kas visu piešķir sev, augstās domās par sevi un savējiem, tikai savam ieguvumam kalpo, no kuriem Kristus ir attālinājies vistālāk, kas sevi mums visu nodevis. Ar Kristus piemēru apustulis grib mums rādīt, argumentējot no lielākā uz mazāko. Jo viņš nepārmeta mums mūsu grēkus, nedz dižojās ar savu pilnību Dieva veidolā vai visā citā, kas patiesi bija viņā, bet atmeta savu augstumu pretī mūsu vājumam, gluži tā kā vista cālīšiem, lai mūs izaicinātu sev sekot. Patiesi mūsu izpērkamos grēkus sevī uzņēma, bet tikai bez tā, lai grēciniekus kauninātu, ko, ja paši mēs darītu, nevienu grēcinieku nenonicinātu, bet visus mīļi paciestu.</a:t>
            </a:r>
            <a:endParaRPr lang="en-US" dirty="0"/>
          </a:p>
        </p:txBody>
      </p:sp>
    </p:spTree>
    <p:extLst>
      <p:ext uri="{BB962C8B-B14F-4D97-AF65-F5344CB8AC3E}">
        <p14:creationId xmlns:p14="http://schemas.microsoft.com/office/powerpoint/2010/main" val="99828895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fontScale="85000" lnSpcReduction="20000"/>
          </a:bodyPr>
          <a:lstStyle/>
          <a:p>
            <a:r>
              <a:rPr lang="lv-LV" dirty="0" smtClean="0"/>
              <a:t>Rom.7:13</a:t>
            </a:r>
          </a:p>
          <a:p>
            <a:r>
              <a:rPr lang="la-Latn" dirty="0" smtClean="0"/>
              <a:t>Ordo </a:t>
            </a:r>
            <a:r>
              <a:rPr lang="la-Latn" dirty="0"/>
              <a:t>et sensus est. Peccatum, id est, peccandi tyrannis, facta est mihi, per praeceptum mortis occasio ut appareret, id est, cognosceretur peccatum mihi gignere mortem. Per id quod erat bonum, id est, bonam dei legem, ut peccatum, id est, vitiata, et corrupta natura, fieret supra modum peccans, id est, augens peccatum per praeceptum, hoc est irritationem peccati, dum etiam id, quod natura bonum est, nempe dei praeceptum, vertit in pernitiem mortis, ut egregie peccaret conscientia.</a:t>
            </a:r>
            <a:endParaRPr lang="en-US" dirty="0"/>
          </a:p>
          <a:p>
            <a:endParaRPr lang="lv-LV" dirty="0" smtClean="0"/>
          </a:p>
          <a:p>
            <a:r>
              <a:rPr lang="lv-LV" dirty="0" smtClean="0"/>
              <a:t>Kārtība </a:t>
            </a:r>
            <a:r>
              <a:rPr lang="lv-LV" dirty="0"/>
              <a:t>un doma šāda. Grēks, proti, grēkošanas vara, tapa man caur bausli nāves iespēja, lai parādītu, proti, saprastu, ka grēks rada man nāvi. Caur to, kas bija labs, tas ir, caur Dieva labo likumu, lai grēks, proti, nelietīgā un samaitātā daba taptu pāri mēram grēkojoša, kas audzētu grēku caur bausli, tas ir, grēka </a:t>
            </a:r>
            <a:r>
              <a:rPr lang="lv-LV" dirty="0" err="1"/>
              <a:t>sadusmotību</a:t>
            </a:r>
            <a:r>
              <a:rPr lang="lv-LV" dirty="0"/>
              <a:t>, kamēr tas, kas pēc dabas ir labs, proti, Dieva bauslis pārvērstos par nāvīgu </a:t>
            </a:r>
            <a:r>
              <a:rPr lang="lv-LV" dirty="0" err="1"/>
              <a:t>pazudinātāju</a:t>
            </a:r>
            <a:r>
              <a:rPr lang="lv-LV" dirty="0"/>
              <a:t>, lai ārkārtīgi grēkotu </a:t>
            </a:r>
            <a:r>
              <a:rPr lang="lv-LV" dirty="0" smtClean="0"/>
              <a:t>apziņa.</a:t>
            </a:r>
            <a:endParaRPr lang="en-US" dirty="0"/>
          </a:p>
        </p:txBody>
      </p:sp>
    </p:spTree>
    <p:extLst>
      <p:ext uri="{BB962C8B-B14F-4D97-AF65-F5344CB8AC3E}">
        <p14:creationId xmlns:p14="http://schemas.microsoft.com/office/powerpoint/2010/main" val="323232627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v-LV" dirty="0" err="1" smtClean="0"/>
              <a:t>A.Knopkens</a:t>
            </a:r>
            <a:r>
              <a:rPr lang="lv-LV" dirty="0" smtClean="0"/>
              <a:t>: likums ir svēts</a:t>
            </a:r>
            <a:endParaRPr lang="en-US" dirty="0"/>
          </a:p>
        </p:txBody>
      </p:sp>
      <p:sp>
        <p:nvSpPr>
          <p:cNvPr id="3" name="Content Placeholder 2"/>
          <p:cNvSpPr>
            <a:spLocks noGrp="1"/>
          </p:cNvSpPr>
          <p:nvPr>
            <p:ph idx="1"/>
          </p:nvPr>
        </p:nvSpPr>
        <p:spPr/>
        <p:txBody>
          <a:bodyPr>
            <a:normAutofit fontScale="77500" lnSpcReduction="20000"/>
          </a:bodyPr>
          <a:lstStyle/>
          <a:p>
            <a:r>
              <a:rPr lang="lv-LV" dirty="0" smtClean="0"/>
              <a:t>Jautājums: </a:t>
            </a:r>
            <a:r>
              <a:rPr lang="en-US" b="1" dirty="0"/>
              <a:t> </a:t>
            </a:r>
            <a:r>
              <a:rPr lang="lv-LV" b="1" dirty="0"/>
              <a:t>Kā tulkot </a:t>
            </a:r>
            <a:r>
              <a:rPr lang="el-GR" b="1" dirty="0"/>
              <a:t>λ</a:t>
            </a:r>
            <a:r>
              <a:rPr lang="lv-LV" b="1" dirty="0" err="1"/>
              <a:t>όγ</a:t>
            </a:r>
            <a:r>
              <a:rPr lang="el-GR" b="1" dirty="0"/>
              <a:t>ο</a:t>
            </a:r>
            <a:r>
              <a:rPr lang="lv-LV" b="1" dirty="0"/>
              <a:t>ς </a:t>
            </a:r>
            <a:r>
              <a:rPr lang="lv-LV" b="1" dirty="0" err="1"/>
              <a:t>Mωυσέ</a:t>
            </a:r>
            <a:r>
              <a:rPr lang="el-GR" b="1" dirty="0"/>
              <a:t>ως</a:t>
            </a:r>
            <a:r>
              <a:rPr lang="lv-LV" b="1" dirty="0"/>
              <a:t>? Likums vai bauslība</a:t>
            </a:r>
            <a:r>
              <a:rPr lang="lv-LV" b="1" dirty="0" smtClean="0"/>
              <a:t>?</a:t>
            </a:r>
          </a:p>
          <a:p>
            <a:r>
              <a:rPr lang="lv-LV" b="1" dirty="0" smtClean="0"/>
              <a:t>Savā tulkojumā esmu izvēlējies </a:t>
            </a:r>
            <a:r>
              <a:rPr lang="lv-LV" b="1" dirty="0" err="1" smtClean="0"/>
              <a:t>Lex</a:t>
            </a:r>
            <a:r>
              <a:rPr lang="lv-LV" b="1" dirty="0" smtClean="0"/>
              <a:t> tulkot kā Likums, nevis bauslība.</a:t>
            </a:r>
          </a:p>
          <a:p>
            <a:r>
              <a:rPr lang="lv-LV" b="1" dirty="0" err="1" smtClean="0"/>
              <a:t>A.Knopkens</a:t>
            </a:r>
            <a:r>
              <a:rPr lang="lv-LV" b="1" dirty="0" smtClean="0"/>
              <a:t> sakot ka Likums ir svēts to tā arī saprot:</a:t>
            </a:r>
          </a:p>
          <a:p>
            <a:pPr lvl="1"/>
            <a:r>
              <a:rPr lang="lv-LV" b="1" dirty="0" smtClean="0"/>
              <a:t>Dievs devis likumu, ko cilvēks nespēj saprast pietiekami pilnīgi. Tā ir cilvēka defektīvā daba, kas neļauj likumu pieņemt kā svētu. Kristus, nākot pēc likuma, nav tā pretstatījums, bet kā raksti norāda – Kristus ir likuma piepildījums. Pie tā turas arī Knopkens</a:t>
            </a:r>
          </a:p>
          <a:p>
            <a:r>
              <a:rPr lang="lv-LV" b="1" dirty="0" smtClean="0"/>
              <a:t>A.K. daudz lieto terminus </a:t>
            </a:r>
            <a:r>
              <a:rPr lang="lv-LV" b="1" dirty="0" err="1" smtClean="0"/>
              <a:t>lex</a:t>
            </a:r>
            <a:r>
              <a:rPr lang="lv-LV" b="1" dirty="0" smtClean="0"/>
              <a:t> un </a:t>
            </a:r>
            <a:r>
              <a:rPr lang="lv-LV" b="1" dirty="0" err="1" smtClean="0"/>
              <a:t>evangelium</a:t>
            </a:r>
            <a:r>
              <a:rPr lang="lv-LV" b="1" dirty="0" smtClean="0"/>
              <a:t>, bet </a:t>
            </a:r>
            <a:r>
              <a:rPr lang="lv-LV" b="1" dirty="0" err="1" smtClean="0"/>
              <a:t>praecepta</a:t>
            </a:r>
            <a:r>
              <a:rPr lang="lv-LV" b="1" dirty="0" smtClean="0"/>
              <a:t> un </a:t>
            </a:r>
            <a:r>
              <a:rPr lang="lv-LV" b="1" dirty="0" err="1" smtClean="0"/>
              <a:t>mandata</a:t>
            </a:r>
            <a:r>
              <a:rPr lang="lv-LV" b="1" dirty="0" smtClean="0"/>
              <a:t>, kas būtu kaut kā </a:t>
            </a:r>
            <a:r>
              <a:rPr lang="lv-LV" b="1" dirty="0" err="1" smtClean="0"/>
              <a:t>atbilstināmi</a:t>
            </a:r>
            <a:r>
              <a:rPr lang="lv-LV" b="1" dirty="0" smtClean="0"/>
              <a:t> baušļiem, pavēlēm, apskata maz. Bauslību kā tādu gandrīz neapskata, pieskaras pavirši. Kāpēc? Viņu interesē </a:t>
            </a:r>
            <a:r>
              <a:rPr lang="lv-LV" b="1" dirty="0" err="1" smtClean="0"/>
              <a:t>lex</a:t>
            </a:r>
            <a:r>
              <a:rPr lang="lv-LV" b="1" dirty="0" smtClean="0"/>
              <a:t> un </a:t>
            </a:r>
            <a:r>
              <a:rPr lang="lv-LV" b="1" dirty="0" err="1" smtClean="0"/>
              <a:t>Christus</a:t>
            </a:r>
            <a:r>
              <a:rPr lang="lv-LV" b="1" dirty="0" smtClean="0"/>
              <a:t> atbilstība, kur pirmais pieminēts vairāk nekā simts vietās, bet otrais – </a:t>
            </a:r>
            <a:r>
              <a:rPr lang="lv-LV" b="1" dirty="0" err="1" smtClean="0"/>
              <a:t>trīssimts</a:t>
            </a:r>
            <a:r>
              <a:rPr lang="lv-LV" b="1" dirty="0" smtClean="0"/>
              <a:t>.</a:t>
            </a:r>
            <a:r>
              <a:rPr lang="lv-LV" b="1" dirty="0"/>
              <a:t>	</a:t>
            </a:r>
            <a:endParaRPr lang="lv-LV" b="1" dirty="0" smtClean="0"/>
          </a:p>
          <a:p>
            <a:endParaRPr lang="lv-LV" b="1" dirty="0"/>
          </a:p>
          <a:p>
            <a:endParaRPr lang="lv-LV" b="1" dirty="0" smtClean="0"/>
          </a:p>
          <a:p>
            <a:r>
              <a:rPr lang="lv-LV" dirty="0" err="1"/>
              <a:t>D.Zeps</a:t>
            </a:r>
            <a:r>
              <a:rPr lang="lv-LV" dirty="0"/>
              <a:t>, </a:t>
            </a:r>
            <a:r>
              <a:rPr lang="lv-LV" b="1" dirty="0"/>
              <a:t>Kā tulkot </a:t>
            </a:r>
            <a:r>
              <a:rPr lang="el-GR" b="1" dirty="0"/>
              <a:t>λ</a:t>
            </a:r>
            <a:r>
              <a:rPr lang="lv-LV" b="1" dirty="0" err="1"/>
              <a:t>όγ</a:t>
            </a:r>
            <a:r>
              <a:rPr lang="el-GR" b="1" dirty="0"/>
              <a:t>ο</a:t>
            </a:r>
            <a:r>
              <a:rPr lang="lv-LV" b="1" dirty="0"/>
              <a:t>ς </a:t>
            </a:r>
            <a:r>
              <a:rPr lang="lv-LV" b="1" dirty="0" err="1"/>
              <a:t>Mωυσέ</a:t>
            </a:r>
            <a:r>
              <a:rPr lang="el-GR" b="1" dirty="0"/>
              <a:t>ως</a:t>
            </a:r>
            <a:r>
              <a:rPr lang="lv-LV" b="1" dirty="0"/>
              <a:t>? Likums vai bauslība</a:t>
            </a:r>
            <a:r>
              <a:rPr lang="lv-LV" dirty="0"/>
              <a:t>   </a:t>
            </a:r>
            <a:r>
              <a:rPr lang="lv-LV" dirty="0" smtClean="0">
                <a:hlinkClick r:id="rId2"/>
              </a:rPr>
              <a:t>URL</a:t>
            </a:r>
            <a:r>
              <a:rPr lang="lv-LV" b="1" dirty="0" smtClean="0"/>
              <a:t>		</a:t>
            </a:r>
            <a:endParaRPr lang="en-US" dirty="0"/>
          </a:p>
          <a:p>
            <a:endParaRPr lang="en-US" dirty="0"/>
          </a:p>
        </p:txBody>
      </p:sp>
    </p:spTree>
    <p:extLst>
      <p:ext uri="{BB962C8B-B14F-4D97-AF65-F5344CB8AC3E}">
        <p14:creationId xmlns:p14="http://schemas.microsoft.com/office/powerpoint/2010/main" val="314193412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v-LV" dirty="0" smtClean="0"/>
              <a:t>Ko Knopkens māca? Vai Knopkens ir mūsdienīgs?</a:t>
            </a:r>
            <a:endParaRPr lang="en-US" dirty="0"/>
          </a:p>
        </p:txBody>
      </p:sp>
      <p:sp>
        <p:nvSpPr>
          <p:cNvPr id="3" name="Content Placeholder 2"/>
          <p:cNvSpPr>
            <a:spLocks noGrp="1"/>
          </p:cNvSpPr>
          <p:nvPr>
            <p:ph idx="1"/>
          </p:nvPr>
        </p:nvSpPr>
        <p:spPr>
          <a:xfrm>
            <a:off x="838200" y="1825624"/>
            <a:ext cx="10515600" cy="4725077"/>
          </a:xfrm>
        </p:spPr>
        <p:txBody>
          <a:bodyPr>
            <a:normAutofit fontScale="70000" lnSpcReduction="20000"/>
          </a:bodyPr>
          <a:lstStyle/>
          <a:p>
            <a:r>
              <a:rPr lang="lv-LV" dirty="0" smtClean="0"/>
              <a:t>Domas vienkāršība un skaidrība:</a:t>
            </a:r>
          </a:p>
          <a:p>
            <a:pPr lvl="1"/>
            <a:r>
              <a:rPr lang="lv-LV" dirty="0" smtClean="0"/>
              <a:t>Mūsdienu cilvēku, ja kāds ņemtos lasīt Knopkenu, pārsteigtu viņa </a:t>
            </a:r>
            <a:r>
              <a:rPr lang="lv-LV" dirty="0" err="1" smtClean="0"/>
              <a:t>tendēšanās</a:t>
            </a:r>
            <a:r>
              <a:rPr lang="lv-LV" dirty="0" smtClean="0"/>
              <a:t> tikai uz divām lietām, proti, Kristu un ticību. Modernais lasītājs nospriestu, ka Knopkens labākajā gadījumā ir ļoti atpalicis.</a:t>
            </a:r>
          </a:p>
          <a:p>
            <a:r>
              <a:rPr lang="lv-LV" b="1" dirty="0" smtClean="0"/>
              <a:t>Kristus un ticība </a:t>
            </a:r>
            <a:r>
              <a:rPr lang="lv-LV" dirty="0" smtClean="0"/>
              <a:t>pāri visam citam: ko tas nozīmē?</a:t>
            </a:r>
          </a:p>
          <a:p>
            <a:pPr lvl="1"/>
            <a:r>
              <a:rPr lang="lv-LV" dirty="0" smtClean="0"/>
              <a:t>Pāri visam (kas attiecas uz mums un kam vajadzētu attiekties uz mums) ir Dievs, kas mūs vada ar diviem saviem rīkiem:</a:t>
            </a:r>
          </a:p>
          <a:p>
            <a:pPr lvl="2"/>
            <a:r>
              <a:rPr lang="lv-LV" dirty="0" smtClean="0"/>
              <a:t>Savu dēlu </a:t>
            </a:r>
            <a:r>
              <a:rPr lang="lv-LV" dirty="0" err="1" smtClean="0"/>
              <a:t>J.Kristu</a:t>
            </a:r>
            <a:r>
              <a:rPr lang="lv-LV" dirty="0" smtClean="0"/>
              <a:t>, </a:t>
            </a:r>
          </a:p>
          <a:p>
            <a:pPr lvl="3"/>
            <a:r>
              <a:rPr lang="lv-LV" dirty="0" smtClean="0"/>
              <a:t>lai labotu savu radību miesas aspektā</a:t>
            </a:r>
          </a:p>
          <a:p>
            <a:pPr lvl="2"/>
            <a:r>
              <a:rPr lang="lv-LV" dirty="0" smtClean="0"/>
              <a:t>Savu garu </a:t>
            </a:r>
            <a:r>
              <a:rPr lang="lv-LV" dirty="0" err="1" smtClean="0"/>
              <a:t>Sv.garu</a:t>
            </a:r>
            <a:r>
              <a:rPr lang="lv-LV" dirty="0" smtClean="0"/>
              <a:t>, </a:t>
            </a:r>
          </a:p>
          <a:p>
            <a:pPr lvl="3"/>
            <a:r>
              <a:rPr lang="lv-LV" dirty="0" smtClean="0"/>
              <a:t>Lai labotu savu radību prāta aspektā</a:t>
            </a:r>
            <a:endParaRPr lang="lv-LV" dirty="0"/>
          </a:p>
          <a:p>
            <a:r>
              <a:rPr lang="lv-LV" dirty="0" smtClean="0"/>
              <a:t>Dievs savu radību koriģē divos aspektos, miesas un gara, bet to dara caur garu, lai mēs pārmainījušies pieņemtu viņu kā Augstāko</a:t>
            </a:r>
          </a:p>
          <a:p>
            <a:pPr lvl="1"/>
            <a:r>
              <a:rPr lang="lv-LV" dirty="0" smtClean="0"/>
              <a:t>Mēs varam sekot Dieva vadībai garīgi, it kā visu to saprotot un novērtējot un atzīstot par pareizo. Šo ceļu varētu apzīmēt kā humānistu iezīmēto ceļu.</a:t>
            </a:r>
          </a:p>
          <a:p>
            <a:pPr lvl="1"/>
            <a:r>
              <a:rPr lang="lv-LV" dirty="0" smtClean="0"/>
              <a:t>Mēs varam sekot Dieva vadībai ticībā un ticības praksē caur Ticību un Sakramentiem</a:t>
            </a:r>
          </a:p>
          <a:p>
            <a:pPr lvl="1"/>
            <a:r>
              <a:rPr lang="lv-LV" dirty="0" smtClean="0"/>
              <a:t>Iespējams mēģināt šos abus apvienot, lai sekotu ticības praksē un arī to aptverot racionāli kā pareizu, pēdējo paļāvības uzticēšanos vienmēr adresējot Dievam. Šis varētu būt Knopkena izvēlētais ceļš. Tā varētu interpretēt Knopkena skaidro domu šajā Romiešu vēstules skaidrojumā.</a:t>
            </a:r>
          </a:p>
          <a:p>
            <a:r>
              <a:rPr lang="lv-LV" dirty="0" smtClean="0"/>
              <a:t>Aksioma, </a:t>
            </a:r>
            <a:r>
              <a:rPr lang="lv-LV" dirty="0" err="1" smtClean="0"/>
              <a:t>priekšpieņēmums</a:t>
            </a:r>
            <a:r>
              <a:rPr lang="lv-LV" dirty="0" smtClean="0"/>
              <a:t> ir viens: Dievs ir Augstākais un pāri mums gan miesā, gan prāta </a:t>
            </a:r>
            <a:r>
              <a:rPr lang="lv-LV" dirty="0" err="1" smtClean="0"/>
              <a:t>premisēs</a:t>
            </a:r>
            <a:r>
              <a:rPr lang="lv-LV" dirty="0" smtClean="0"/>
              <a:t>.</a:t>
            </a:r>
            <a:endParaRPr lang="en-US" dirty="0"/>
          </a:p>
        </p:txBody>
      </p:sp>
    </p:spTree>
    <p:extLst>
      <p:ext uri="{BB962C8B-B14F-4D97-AF65-F5344CB8AC3E}">
        <p14:creationId xmlns:p14="http://schemas.microsoft.com/office/powerpoint/2010/main" val="402812353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v-LV" dirty="0" smtClean="0"/>
              <a:t>Kā Knopkenu pētīt turpmāk?</a:t>
            </a:r>
            <a:endParaRPr lang="en-US" dirty="0"/>
          </a:p>
        </p:txBody>
      </p:sp>
      <p:sp>
        <p:nvSpPr>
          <p:cNvPr id="3" name="Content Placeholder 2"/>
          <p:cNvSpPr>
            <a:spLocks noGrp="1"/>
          </p:cNvSpPr>
          <p:nvPr>
            <p:ph idx="1"/>
          </p:nvPr>
        </p:nvSpPr>
        <p:spPr/>
        <p:txBody>
          <a:bodyPr>
            <a:normAutofit fontScale="85000" lnSpcReduction="20000"/>
          </a:bodyPr>
          <a:lstStyle/>
          <a:p>
            <a:r>
              <a:rPr lang="de-DE" dirty="0" smtClean="0"/>
              <a:t>K</a:t>
            </a:r>
            <a:r>
              <a:rPr lang="lv-LV" dirty="0" err="1" smtClean="0"/>
              <a:t>āpēc</a:t>
            </a:r>
            <a:r>
              <a:rPr lang="lv-LV" dirty="0" smtClean="0"/>
              <a:t> </a:t>
            </a:r>
            <a:r>
              <a:rPr lang="lv-LV" dirty="0" err="1" smtClean="0"/>
              <a:t>A.Knopkens</a:t>
            </a:r>
            <a:r>
              <a:rPr lang="lv-LV" dirty="0" smtClean="0"/>
              <a:t> izvēlējies komentēt tieši Vēstuli Romiešiem? </a:t>
            </a:r>
          </a:p>
          <a:p>
            <a:pPr lvl="1"/>
            <a:r>
              <a:rPr lang="lv-LV" dirty="0" smtClean="0"/>
              <a:t>16.NOD.ievadā: Šī </a:t>
            </a:r>
            <a:r>
              <a:rPr lang="lv-LV" dirty="0"/>
              <a:t>pēdējā nodaļa ir pilna ar sveicinājumiem, bet tajā pievieno krāšņāko mācību par cilvēciskajām tradīcijām, kura tiek pasniegta blakus </a:t>
            </a:r>
            <a:r>
              <a:rPr lang="lv-LV" dirty="0" err="1"/>
              <a:t>evaņģeliskajai</a:t>
            </a:r>
            <a:r>
              <a:rPr lang="lv-LV" dirty="0"/>
              <a:t> mācībai, un rada tādu pašu klupšanas akmeni, kā jau toreiz varēja just Romā un pie romiešiem iespējā rasties bezdievīgām sektām,</a:t>
            </a:r>
            <a:r>
              <a:rPr lang="lv-LV" b="1" dirty="0"/>
              <a:t> kā arī visu cilvēcisko konstituējumu </a:t>
            </a:r>
            <a:r>
              <a:rPr lang="lv-LV" b="1" dirty="0" err="1"/>
              <a:t>spokainībai</a:t>
            </a:r>
            <a:r>
              <a:rPr lang="lv-LV" b="1" dirty="0"/>
              <a:t>, kas šodien visā pasaulē </a:t>
            </a:r>
            <a:r>
              <a:rPr lang="lv-LV" b="1" dirty="0">
                <a:solidFill>
                  <a:srgbClr val="FF0000"/>
                </a:solidFill>
              </a:rPr>
              <a:t>ar šo ticības un gara pilno vēstuli</a:t>
            </a:r>
            <a:r>
              <a:rPr lang="lv-LV" b="1" dirty="0"/>
              <a:t> liek iznirt un pašu to iznīdē, lai nekas nepaliktu pāri, kā vien dievs vēders, kura kalpus šeit norāj Pauls</a:t>
            </a:r>
            <a:endParaRPr lang="lv-LV" b="1" dirty="0" smtClean="0"/>
          </a:p>
          <a:p>
            <a:r>
              <a:rPr lang="lv-LV" dirty="0" smtClean="0"/>
              <a:t>Vai </a:t>
            </a:r>
            <a:r>
              <a:rPr lang="lv-LV" dirty="0" err="1" smtClean="0"/>
              <a:t>A.Knopkens</a:t>
            </a:r>
            <a:r>
              <a:rPr lang="lv-LV" dirty="0" smtClean="0"/>
              <a:t> runā pretī apustulim Pāvilam/Paulam? </a:t>
            </a:r>
          </a:p>
          <a:p>
            <a:pPr lvl="1"/>
            <a:r>
              <a:rPr lang="lv-LV" dirty="0" smtClean="0"/>
              <a:t>Īsā atbildē ir Jā. </a:t>
            </a:r>
          </a:p>
          <a:p>
            <a:pPr lvl="1"/>
            <a:r>
              <a:rPr lang="lv-LV" dirty="0" smtClean="0"/>
              <a:t>Garākā atbilde: tie ir pētāmi jautājumi. </a:t>
            </a:r>
          </a:p>
          <a:p>
            <a:pPr lvl="2"/>
            <a:r>
              <a:rPr lang="lv-LV" dirty="0" smtClean="0"/>
              <a:t>Kādus </a:t>
            </a:r>
            <a:r>
              <a:rPr lang="lv-LV" dirty="0" err="1" smtClean="0"/>
              <a:t>lidzekļus</a:t>
            </a:r>
            <a:r>
              <a:rPr lang="lv-LV" dirty="0" smtClean="0"/>
              <a:t> A.K. lieto, lai oponētu Paulam? Vai lietota kāds slēpts paņēmiens, kas atšifrējams tikai paaudzēm pēc A.K. ?</a:t>
            </a:r>
          </a:p>
          <a:p>
            <a:r>
              <a:rPr lang="lv-LV" dirty="0" smtClean="0"/>
              <a:t>Vai </a:t>
            </a:r>
            <a:r>
              <a:rPr lang="lv-LV" dirty="0" err="1" smtClean="0"/>
              <a:t>A.Knopkens</a:t>
            </a:r>
            <a:r>
              <a:rPr lang="lv-LV" dirty="0" smtClean="0"/>
              <a:t> vadījies tikai no vēsturnieku norādītajiem avotiem, </a:t>
            </a:r>
            <a:r>
              <a:rPr lang="lv-LV" dirty="0" err="1" smtClean="0"/>
              <a:t>Melanhtona</a:t>
            </a:r>
            <a:r>
              <a:rPr lang="lv-LV" dirty="0" smtClean="0"/>
              <a:t>, Loci </a:t>
            </a:r>
            <a:r>
              <a:rPr lang="lv-LV" dirty="0" err="1" smtClean="0"/>
              <a:t>Theologici</a:t>
            </a:r>
            <a:r>
              <a:rPr lang="lv-LV" dirty="0" smtClean="0"/>
              <a:t>/</a:t>
            </a:r>
            <a:r>
              <a:rPr lang="lv-LV" dirty="0" err="1" smtClean="0"/>
              <a:t>Communes</a:t>
            </a:r>
            <a:r>
              <a:rPr lang="lv-LV" dirty="0" smtClean="0"/>
              <a:t> un </a:t>
            </a:r>
            <a:r>
              <a:rPr lang="lv-LV" dirty="0" err="1" smtClean="0"/>
              <a:t>Annotationes</a:t>
            </a:r>
            <a:r>
              <a:rPr lang="lv-LV" dirty="0" smtClean="0"/>
              <a:t>, vai ir ieguldījis no savas oriģinālās teoloģiskās domas?</a:t>
            </a:r>
            <a:endParaRPr lang="en-US" dirty="0"/>
          </a:p>
        </p:txBody>
      </p:sp>
    </p:spTree>
    <p:extLst>
      <p:ext uri="{BB962C8B-B14F-4D97-AF65-F5344CB8AC3E}">
        <p14:creationId xmlns:p14="http://schemas.microsoft.com/office/powerpoint/2010/main" val="266093703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v-LV" dirty="0" smtClean="0"/>
              <a:t>Avoti</a:t>
            </a:r>
            <a:endParaRPr lang="en-US" dirty="0"/>
          </a:p>
        </p:txBody>
      </p:sp>
      <p:sp>
        <p:nvSpPr>
          <p:cNvPr id="3" name="Content Placeholder 2"/>
          <p:cNvSpPr>
            <a:spLocks noGrp="1"/>
          </p:cNvSpPr>
          <p:nvPr>
            <p:ph idx="1"/>
          </p:nvPr>
        </p:nvSpPr>
        <p:spPr>
          <a:xfrm>
            <a:off x="838200" y="1274165"/>
            <a:ext cx="10515600" cy="5171605"/>
          </a:xfrm>
        </p:spPr>
        <p:txBody>
          <a:bodyPr>
            <a:normAutofit fontScale="55000" lnSpcReduction="20000"/>
          </a:bodyPr>
          <a:lstStyle/>
          <a:p>
            <a:r>
              <a:rPr lang="lv-LV" dirty="0" err="1"/>
              <a:t>Leonid</a:t>
            </a:r>
            <a:r>
              <a:rPr lang="lv-LV" dirty="0"/>
              <a:t> </a:t>
            </a:r>
            <a:r>
              <a:rPr lang="lv-LV" dirty="0" err="1"/>
              <a:t>Arbusow</a:t>
            </a:r>
            <a:r>
              <a:rPr lang="lv-LV" dirty="0"/>
              <a:t>, </a:t>
            </a:r>
            <a:r>
              <a:rPr lang="lv-LV" dirty="0" err="1"/>
              <a:t>Jr</a:t>
            </a:r>
            <a:r>
              <a:rPr lang="lv-LV" dirty="0"/>
              <a:t>. </a:t>
            </a:r>
            <a:r>
              <a:rPr lang="lv-LV" dirty="0" err="1"/>
              <a:t>Die</a:t>
            </a:r>
            <a:r>
              <a:rPr lang="lv-LV" dirty="0"/>
              <a:t> </a:t>
            </a:r>
            <a:r>
              <a:rPr lang="lv-LV" dirty="0" err="1"/>
              <a:t>Einfurung</a:t>
            </a:r>
            <a:r>
              <a:rPr lang="lv-LV" dirty="0"/>
              <a:t> der </a:t>
            </a:r>
            <a:r>
              <a:rPr lang="lv-LV" dirty="0" err="1"/>
              <a:t>Reformation</a:t>
            </a:r>
            <a:r>
              <a:rPr lang="lv-LV" dirty="0"/>
              <a:t> </a:t>
            </a:r>
            <a:r>
              <a:rPr lang="lv-LV" dirty="0" err="1"/>
              <a:t>in</a:t>
            </a:r>
            <a:r>
              <a:rPr lang="lv-LV" dirty="0"/>
              <a:t> </a:t>
            </a:r>
            <a:r>
              <a:rPr lang="lv-LV" dirty="0" err="1"/>
              <a:t>Liv</a:t>
            </a:r>
            <a:r>
              <a:rPr lang="lv-LV" dirty="0"/>
              <a:t>-, </a:t>
            </a:r>
            <a:r>
              <a:rPr lang="lv-LV" dirty="0" err="1"/>
              <a:t>Est</a:t>
            </a:r>
            <a:r>
              <a:rPr lang="lv-LV" dirty="0"/>
              <a:t>- </a:t>
            </a:r>
            <a:r>
              <a:rPr lang="lv-LV" dirty="0" err="1"/>
              <a:t>und</a:t>
            </a:r>
            <a:r>
              <a:rPr lang="lv-LV" dirty="0"/>
              <a:t> </a:t>
            </a:r>
            <a:r>
              <a:rPr lang="lv-LV" dirty="0" err="1"/>
              <a:t>Kurland</a:t>
            </a:r>
            <a:r>
              <a:rPr lang="lv-LV" dirty="0"/>
              <a:t>, </a:t>
            </a:r>
            <a:r>
              <a:rPr lang="lv-LV" dirty="0" err="1"/>
              <a:t>Scientia</a:t>
            </a:r>
            <a:r>
              <a:rPr lang="lv-LV" dirty="0"/>
              <a:t> </a:t>
            </a:r>
            <a:r>
              <a:rPr lang="lv-LV" dirty="0" err="1"/>
              <a:t>Verlag</a:t>
            </a:r>
            <a:r>
              <a:rPr lang="lv-LV" dirty="0"/>
              <a:t> </a:t>
            </a:r>
            <a:r>
              <a:rPr lang="lv-LV" dirty="0" err="1"/>
              <a:t>Aalen</a:t>
            </a:r>
            <a:r>
              <a:rPr lang="lv-LV" dirty="0"/>
              <a:t>, </a:t>
            </a:r>
            <a:r>
              <a:rPr lang="lv-LV" dirty="0" smtClean="0"/>
              <a:t>1964.</a:t>
            </a:r>
          </a:p>
          <a:p>
            <a:r>
              <a:rPr lang="lv-LV" dirty="0" smtClean="0"/>
              <a:t>Aigars Dāboliņš, </a:t>
            </a:r>
            <a:r>
              <a:rPr lang="pt-BR" dirty="0" smtClean="0"/>
              <a:t>KNOPKENS </a:t>
            </a:r>
            <a:r>
              <a:rPr lang="pt-BR" dirty="0"/>
              <a:t>– NO HUMĀNISTA PAR RĪGAS </a:t>
            </a:r>
            <a:r>
              <a:rPr lang="pt-BR" dirty="0" smtClean="0"/>
              <a:t>REFORMATORU</a:t>
            </a:r>
            <a:r>
              <a:rPr lang="lv-LV" dirty="0" smtClean="0"/>
              <a:t>, </a:t>
            </a:r>
            <a:r>
              <a:rPr lang="lv-LV" dirty="0" smtClean="0">
                <a:hlinkClick r:id="rId2"/>
              </a:rPr>
              <a:t>URL</a:t>
            </a:r>
            <a:r>
              <a:rPr lang="lv-LV" dirty="0" smtClean="0"/>
              <a:t> </a:t>
            </a:r>
          </a:p>
          <a:p>
            <a:r>
              <a:rPr lang="lv-LV" dirty="0" smtClean="0"/>
              <a:t>Andreass </a:t>
            </a:r>
            <a:r>
              <a:rPr lang="lv-LV" dirty="0" err="1" smtClean="0"/>
              <a:t>Knopke</a:t>
            </a:r>
            <a:r>
              <a:rPr lang="lv-LV" dirty="0"/>
              <a:t>, </a:t>
            </a:r>
            <a:r>
              <a:rPr lang="lv-LV" dirty="0">
                <a:hlinkClick r:id="rId3"/>
              </a:rPr>
              <a:t>https://</a:t>
            </a:r>
            <a:r>
              <a:rPr lang="lv-LV" dirty="0" smtClean="0">
                <a:hlinkClick r:id="rId3"/>
              </a:rPr>
              <a:t>lv.wikipedia.org/wiki/Andreass_Knopke</a:t>
            </a:r>
            <a:r>
              <a:rPr lang="lv-LV" dirty="0" smtClean="0"/>
              <a:t> </a:t>
            </a:r>
          </a:p>
          <a:p>
            <a:r>
              <a:rPr lang="lv-LV" dirty="0" smtClean="0"/>
              <a:t>Andreas Knopken, </a:t>
            </a:r>
            <a:r>
              <a:rPr lang="lv-LV" dirty="0" err="1" smtClean="0"/>
              <a:t>Algemeine</a:t>
            </a:r>
            <a:r>
              <a:rPr lang="lv-LV" dirty="0" smtClean="0"/>
              <a:t> Deutsche </a:t>
            </a:r>
            <a:r>
              <a:rPr lang="lv-LV" dirty="0" err="1" smtClean="0"/>
              <a:t>Biographie</a:t>
            </a:r>
            <a:r>
              <a:rPr lang="lv-LV" dirty="0" smtClean="0"/>
              <a:t>, </a:t>
            </a:r>
            <a:r>
              <a:rPr lang="lv-LV" dirty="0" err="1" smtClean="0"/>
              <a:t>Band</a:t>
            </a:r>
            <a:r>
              <a:rPr lang="lv-LV" dirty="0" smtClean="0"/>
              <a:t> 16,</a:t>
            </a:r>
            <a:r>
              <a:rPr lang="en-US" dirty="0"/>
              <a:t> </a:t>
            </a:r>
            <a:r>
              <a:rPr lang="en-US" dirty="0" err="1"/>
              <a:t>Duncker</a:t>
            </a:r>
            <a:r>
              <a:rPr lang="en-US" dirty="0"/>
              <a:t> &amp; </a:t>
            </a:r>
            <a:r>
              <a:rPr lang="en-US" dirty="0" err="1"/>
              <a:t>Humblot</a:t>
            </a:r>
            <a:r>
              <a:rPr lang="en-US" dirty="0"/>
              <a:t>, Leipzig </a:t>
            </a:r>
            <a:r>
              <a:rPr lang="en-US" dirty="0" smtClean="0"/>
              <a:t>1882</a:t>
            </a:r>
            <a:r>
              <a:rPr lang="lv-LV" dirty="0" smtClean="0"/>
              <a:t>, </a:t>
            </a:r>
            <a:r>
              <a:rPr lang="lv-LV" dirty="0" err="1" smtClean="0"/>
              <a:t>Seite</a:t>
            </a:r>
            <a:r>
              <a:rPr lang="lv-LV" dirty="0" smtClean="0"/>
              <a:t> 324,  </a:t>
            </a:r>
            <a:r>
              <a:rPr lang="lv-LV" dirty="0" smtClean="0">
                <a:hlinkClick r:id="rId4"/>
              </a:rPr>
              <a:t>URL</a:t>
            </a:r>
            <a:endParaRPr lang="lv-LV" dirty="0" smtClean="0"/>
          </a:p>
          <a:p>
            <a:r>
              <a:rPr lang="en-US" dirty="0" err="1"/>
              <a:t>Hellmuth</a:t>
            </a:r>
            <a:r>
              <a:rPr lang="en-US" dirty="0"/>
              <a:t> Weiss: </a:t>
            </a:r>
            <a:r>
              <a:rPr lang="en-US" i="1" dirty="0" err="1">
                <a:hlinkClick r:id="rId5"/>
              </a:rPr>
              <a:t>Knopken</a:t>
            </a:r>
            <a:r>
              <a:rPr lang="en-US" i="1" dirty="0">
                <a:hlinkClick r:id="rId5"/>
              </a:rPr>
              <a:t>, Andreas.</a:t>
            </a:r>
            <a:r>
              <a:rPr lang="en-US" dirty="0"/>
              <a:t> In: </a:t>
            </a:r>
            <a:r>
              <a:rPr lang="en-US" i="1" dirty="0" err="1">
                <a:hlinkClick r:id="rId6" tooltip="Neue Deutsche Biographie"/>
              </a:rPr>
              <a:t>Neue</a:t>
            </a:r>
            <a:r>
              <a:rPr lang="en-US" i="1" dirty="0">
                <a:hlinkClick r:id="rId6" tooltip="Neue Deutsche Biographie"/>
              </a:rPr>
              <a:t> Deutsche </a:t>
            </a:r>
            <a:r>
              <a:rPr lang="en-US" i="1" dirty="0" err="1">
                <a:hlinkClick r:id="rId6" tooltip="Neue Deutsche Biographie"/>
              </a:rPr>
              <a:t>Biographie</a:t>
            </a:r>
            <a:r>
              <a:rPr lang="en-US" dirty="0"/>
              <a:t> (NDB). Band 12, </a:t>
            </a:r>
            <a:r>
              <a:rPr lang="en-US" dirty="0" err="1"/>
              <a:t>Duncker</a:t>
            </a:r>
            <a:r>
              <a:rPr lang="en-US" dirty="0"/>
              <a:t> &amp; </a:t>
            </a:r>
            <a:r>
              <a:rPr lang="en-US" dirty="0" err="1"/>
              <a:t>Humblot</a:t>
            </a:r>
            <a:r>
              <a:rPr lang="en-US" dirty="0"/>
              <a:t>, Berlin 1980, </a:t>
            </a:r>
            <a:r>
              <a:rPr lang="en-US" dirty="0">
                <a:hlinkClick r:id="rId7"/>
              </a:rPr>
              <a:t>ISBN 3-428-00193-1</a:t>
            </a:r>
            <a:r>
              <a:rPr lang="en-US" dirty="0"/>
              <a:t>, S. 215 f. </a:t>
            </a:r>
            <a:r>
              <a:rPr lang="lv-LV" dirty="0" smtClean="0"/>
              <a:t>   </a:t>
            </a:r>
            <a:r>
              <a:rPr lang="lv-LV" dirty="0" smtClean="0">
                <a:hlinkClick r:id="rId8"/>
              </a:rPr>
              <a:t>URL</a:t>
            </a:r>
            <a:endParaRPr lang="lv-LV" dirty="0" smtClean="0"/>
          </a:p>
          <a:p>
            <a:r>
              <a:rPr lang="lv-LV" dirty="0" smtClean="0"/>
              <a:t>Voldemārs Lauciņš, Rīga – Reformācijas </a:t>
            </a:r>
            <a:r>
              <a:rPr lang="lv-LV" dirty="0" err="1" smtClean="0"/>
              <a:t>mazzināmais</a:t>
            </a:r>
            <a:r>
              <a:rPr lang="lv-LV" dirty="0" smtClean="0"/>
              <a:t> flagmanis: aspekti, ar kuriem mūsdienu Latvijas kristietis var lepoties, priekšlasījums Jēzus baznīcā, 26.03.2017.</a:t>
            </a:r>
          </a:p>
          <a:p>
            <a:r>
              <a:rPr lang="lv-LV" dirty="0" err="1" smtClean="0"/>
              <a:t>Philipp</a:t>
            </a:r>
            <a:r>
              <a:rPr lang="lv-LV" dirty="0" smtClean="0"/>
              <a:t> </a:t>
            </a:r>
            <a:r>
              <a:rPr lang="lv-LV" dirty="0" err="1" smtClean="0"/>
              <a:t>Melanchton</a:t>
            </a:r>
            <a:r>
              <a:rPr lang="lv-LV" dirty="0" smtClean="0"/>
              <a:t>, </a:t>
            </a:r>
            <a:r>
              <a:rPr lang="lv-LV" dirty="0" err="1" smtClean="0"/>
              <a:t>De</a:t>
            </a:r>
            <a:r>
              <a:rPr lang="lv-LV" dirty="0" smtClean="0"/>
              <a:t> Vita </a:t>
            </a:r>
            <a:r>
              <a:rPr lang="lv-LV" dirty="0" err="1" smtClean="0"/>
              <a:t>Bugenhagii</a:t>
            </a:r>
            <a:r>
              <a:rPr lang="lv-LV" dirty="0"/>
              <a:t>, </a:t>
            </a:r>
            <a:r>
              <a:rPr lang="lv-LV" dirty="0">
                <a:hlinkClick r:id="rId9"/>
              </a:rPr>
              <a:t>http://scireprints.lu.lv/341</a:t>
            </a:r>
            <a:r>
              <a:rPr lang="lv-LV" dirty="0" smtClean="0">
                <a:hlinkClick r:id="rId9"/>
              </a:rPr>
              <a:t>/</a:t>
            </a:r>
            <a:r>
              <a:rPr lang="lv-LV" dirty="0" smtClean="0"/>
              <a:t> </a:t>
            </a:r>
            <a:endParaRPr lang="lv-LV" dirty="0"/>
          </a:p>
          <a:p>
            <a:r>
              <a:rPr lang="lv-LV" dirty="0" err="1" smtClean="0"/>
              <a:t>Erasmus</a:t>
            </a:r>
            <a:r>
              <a:rPr lang="lv-LV" dirty="0" smtClean="0"/>
              <a:t> </a:t>
            </a:r>
            <a:r>
              <a:rPr lang="lv-LV" dirty="0" err="1" smtClean="0"/>
              <a:t>Roterdamus</a:t>
            </a:r>
            <a:r>
              <a:rPr lang="lv-LV" dirty="0" smtClean="0"/>
              <a:t>, </a:t>
            </a:r>
            <a:r>
              <a:rPr lang="en-US" dirty="0" err="1"/>
              <a:t>Vēstule</a:t>
            </a:r>
            <a:r>
              <a:rPr lang="en-US" dirty="0"/>
              <a:t> </a:t>
            </a:r>
            <a:r>
              <a:rPr lang="en-US" dirty="0" err="1"/>
              <a:t>Andreasam</a:t>
            </a:r>
            <a:r>
              <a:rPr lang="en-US" dirty="0"/>
              <a:t> </a:t>
            </a:r>
            <a:r>
              <a:rPr lang="en-US" dirty="0" err="1" smtClean="0"/>
              <a:t>Knopkenam</a:t>
            </a:r>
            <a:r>
              <a:rPr lang="lv-LV" dirty="0"/>
              <a:t>, </a:t>
            </a:r>
            <a:r>
              <a:rPr lang="lv-LV" dirty="0" smtClean="0">
                <a:hlinkClick r:id="rId10"/>
              </a:rPr>
              <a:t>URL</a:t>
            </a:r>
            <a:r>
              <a:rPr lang="lv-LV" dirty="0" smtClean="0"/>
              <a:t> </a:t>
            </a:r>
          </a:p>
          <a:p>
            <a:r>
              <a:rPr lang="lv-LV" dirty="0" smtClean="0"/>
              <a:t>Andreass Knopkens, </a:t>
            </a:r>
            <a:r>
              <a:rPr lang="en-US" dirty="0"/>
              <a:t>VĒSTULES ROMIEŠIEM </a:t>
            </a:r>
            <a:r>
              <a:rPr lang="en-US" dirty="0" smtClean="0"/>
              <a:t>KOMENTĀRS</a:t>
            </a:r>
            <a:r>
              <a:rPr lang="lv-LV" dirty="0"/>
              <a:t>, </a:t>
            </a:r>
            <a:r>
              <a:rPr lang="lv-LV" dirty="0" smtClean="0">
                <a:hlinkClick r:id="rId11"/>
              </a:rPr>
              <a:t>URL</a:t>
            </a:r>
            <a:r>
              <a:rPr lang="lv-LV" dirty="0" smtClean="0"/>
              <a:t> </a:t>
            </a:r>
          </a:p>
          <a:p>
            <a:r>
              <a:rPr lang="lv-LV" dirty="0" err="1" smtClean="0"/>
              <a:t>D.F.Hoerschelmann</a:t>
            </a:r>
            <a:r>
              <a:rPr lang="lv-LV" dirty="0" smtClean="0"/>
              <a:t>,</a:t>
            </a:r>
            <a:r>
              <a:rPr lang="lv-LV" dirty="0"/>
              <a:t> Der Reformator </a:t>
            </a:r>
            <a:r>
              <a:rPr lang="lv-LV" dirty="0" err="1"/>
              <a:t>Rigas</a:t>
            </a:r>
            <a:r>
              <a:rPr lang="lv-LV" dirty="0" smtClean="0"/>
              <a:t>.</a:t>
            </a:r>
            <a:r>
              <a:rPr lang="lv-LV" dirty="0"/>
              <a:t> </a:t>
            </a:r>
            <a:r>
              <a:rPr lang="lv-LV" dirty="0" err="1"/>
              <a:t>Ein</a:t>
            </a:r>
            <a:r>
              <a:rPr lang="lv-LV" dirty="0"/>
              <a:t> </a:t>
            </a:r>
            <a:r>
              <a:rPr lang="lv-LV" dirty="0" err="1"/>
              <a:t>Beitrag</a:t>
            </a:r>
            <a:r>
              <a:rPr lang="lv-LV" dirty="0"/>
              <a:t> </a:t>
            </a:r>
            <a:r>
              <a:rPr lang="lv-LV" dirty="0" err="1"/>
              <a:t>zur</a:t>
            </a:r>
            <a:r>
              <a:rPr lang="lv-LV" dirty="0"/>
              <a:t> </a:t>
            </a:r>
            <a:r>
              <a:rPr lang="lv-LV" dirty="0" err="1"/>
              <a:t>Kirchengeschichte</a:t>
            </a:r>
            <a:r>
              <a:rPr lang="lv-LV" dirty="0"/>
              <a:t> </a:t>
            </a:r>
            <a:r>
              <a:rPr lang="lv-LV" dirty="0" err="1" smtClean="0"/>
              <a:t>Livlands</a:t>
            </a:r>
            <a:r>
              <a:rPr lang="lv-LV" dirty="0" smtClean="0"/>
              <a:t>, </a:t>
            </a:r>
            <a:r>
              <a:rPr lang="lv-LV" dirty="0" err="1" smtClean="0"/>
              <a:t>Leipzig</a:t>
            </a:r>
            <a:r>
              <a:rPr lang="lv-LV" dirty="0" smtClean="0"/>
              <a:t>, 1896  </a:t>
            </a:r>
            <a:r>
              <a:rPr lang="lv-LV" dirty="0" smtClean="0">
                <a:hlinkClick r:id="rId12"/>
              </a:rPr>
              <a:t>URL</a:t>
            </a:r>
            <a:r>
              <a:rPr lang="lv-LV" dirty="0" smtClean="0"/>
              <a:t>,  </a:t>
            </a:r>
            <a:r>
              <a:rPr lang="lv-LV" dirty="0" smtClean="0">
                <a:hlinkClick r:id="rId13"/>
              </a:rPr>
              <a:t>URL</a:t>
            </a:r>
            <a:endParaRPr lang="lv-LV" dirty="0" smtClean="0"/>
          </a:p>
          <a:p>
            <a:r>
              <a:rPr lang="lv-LV" dirty="0" err="1" smtClean="0"/>
              <a:t>D.F.Hoerschelmann</a:t>
            </a:r>
            <a:r>
              <a:rPr lang="lv-LV" dirty="0" smtClean="0"/>
              <a:t>. </a:t>
            </a:r>
            <a:r>
              <a:rPr lang="lv-LV" b="1" dirty="0" smtClean="0"/>
              <a:t>Andreass Knopkens, Rīgas reformators</a:t>
            </a:r>
            <a:r>
              <a:rPr lang="lv-LV" dirty="0" smtClean="0"/>
              <a:t>, </a:t>
            </a:r>
            <a:r>
              <a:rPr lang="lv-LV" b="1" dirty="0" smtClean="0"/>
              <a:t>Livonijas </a:t>
            </a:r>
            <a:r>
              <a:rPr lang="lv-LV" b="1" dirty="0"/>
              <a:t>baznīcas vēstures </a:t>
            </a:r>
            <a:r>
              <a:rPr lang="lv-LV" b="1" dirty="0" smtClean="0"/>
              <a:t>ziņojums, fragmenti </a:t>
            </a:r>
            <a:r>
              <a:rPr lang="lv-LV" b="1" dirty="0"/>
              <a:t>brīvā tulkojumā, </a:t>
            </a:r>
            <a:r>
              <a:rPr lang="lv-LV" b="1" dirty="0" smtClean="0">
                <a:hlinkClick r:id="rId14"/>
              </a:rPr>
              <a:t>URL</a:t>
            </a:r>
            <a:endParaRPr lang="lv-LV" b="1" dirty="0" smtClean="0"/>
          </a:p>
          <a:p>
            <a:r>
              <a:rPr lang="pt-BR" dirty="0" smtClean="0"/>
              <a:t>Rīgas </a:t>
            </a:r>
            <a:r>
              <a:rPr lang="pt-BR" dirty="0"/>
              <a:t>reformatora Andreasa Knopkes tēzes (1522</a:t>
            </a:r>
            <a:r>
              <a:rPr lang="pt-BR" dirty="0" smtClean="0"/>
              <a:t>.)</a:t>
            </a:r>
            <a:r>
              <a:rPr lang="lv-LV" dirty="0" smtClean="0"/>
              <a:t>, </a:t>
            </a:r>
            <a:r>
              <a:rPr lang="lv-LV" dirty="0" smtClean="0">
                <a:hlinkClick r:id="rId15"/>
              </a:rPr>
              <a:t>URL</a:t>
            </a:r>
            <a:endParaRPr lang="lv-LV" dirty="0" smtClean="0"/>
          </a:p>
          <a:p>
            <a:r>
              <a:rPr lang="lv-LV" dirty="0" err="1" smtClean="0"/>
              <a:t>D.Zeps</a:t>
            </a:r>
            <a:r>
              <a:rPr lang="lv-LV" dirty="0" smtClean="0"/>
              <a:t>, </a:t>
            </a:r>
            <a:r>
              <a:rPr lang="en-US" dirty="0" err="1"/>
              <a:t>Kā</a:t>
            </a:r>
            <a:r>
              <a:rPr lang="en-US" dirty="0"/>
              <a:t> </a:t>
            </a:r>
            <a:r>
              <a:rPr lang="en-US" dirty="0" err="1"/>
              <a:t>latviski</a:t>
            </a:r>
            <a:r>
              <a:rPr lang="en-US" dirty="0"/>
              <a:t> </a:t>
            </a:r>
            <a:r>
              <a:rPr lang="en-US" dirty="0" err="1"/>
              <a:t>pareizāk</a:t>
            </a:r>
            <a:r>
              <a:rPr lang="en-US" dirty="0"/>
              <a:t> </a:t>
            </a:r>
            <a:r>
              <a:rPr lang="en-US" dirty="0" err="1"/>
              <a:t>atveidot</a:t>
            </a:r>
            <a:r>
              <a:rPr lang="en-US" dirty="0"/>
              <a:t> </a:t>
            </a:r>
            <a:r>
              <a:rPr lang="el-GR" dirty="0"/>
              <a:t>Ἀπόστολος </a:t>
            </a:r>
            <a:r>
              <a:rPr lang="el-GR" dirty="0" smtClean="0"/>
              <a:t>Παῦλος?</a:t>
            </a:r>
          </a:p>
          <a:p>
            <a:pPr marL="0" indent="0">
              <a:buNone/>
            </a:pPr>
            <a:r>
              <a:rPr lang="lv-LV" dirty="0" smtClean="0"/>
              <a:t> </a:t>
            </a:r>
            <a:r>
              <a:rPr lang="lv-LV" dirty="0" smtClean="0">
                <a:hlinkClick r:id="rId16"/>
              </a:rPr>
              <a:t>http://dspace.lu.lv/dspace/handle/7/34453</a:t>
            </a:r>
            <a:endParaRPr lang="lv-LV" dirty="0"/>
          </a:p>
          <a:p>
            <a:pPr marL="0" indent="0">
              <a:buNone/>
            </a:pPr>
            <a:r>
              <a:rPr lang="lv-LV" dirty="0" err="1" smtClean="0"/>
              <a:t>D.Zeps</a:t>
            </a:r>
            <a:r>
              <a:rPr lang="lv-LV" dirty="0" smtClean="0"/>
              <a:t>, </a:t>
            </a:r>
            <a:r>
              <a:rPr lang="lv-LV" b="1" dirty="0"/>
              <a:t>Kā tulkot </a:t>
            </a:r>
            <a:r>
              <a:rPr lang="el-GR" b="1" dirty="0"/>
              <a:t>λ</a:t>
            </a:r>
            <a:r>
              <a:rPr lang="lv-LV" b="1" dirty="0" err="1"/>
              <a:t>όγ</a:t>
            </a:r>
            <a:r>
              <a:rPr lang="el-GR" b="1" dirty="0"/>
              <a:t>ο</a:t>
            </a:r>
            <a:r>
              <a:rPr lang="lv-LV" b="1" dirty="0"/>
              <a:t>ς </a:t>
            </a:r>
            <a:r>
              <a:rPr lang="lv-LV" b="1" dirty="0" err="1"/>
              <a:t>Mωυσέ</a:t>
            </a:r>
            <a:r>
              <a:rPr lang="el-GR" b="1" dirty="0"/>
              <a:t>ως</a:t>
            </a:r>
            <a:r>
              <a:rPr lang="lv-LV" b="1" dirty="0"/>
              <a:t>? Likums vai </a:t>
            </a:r>
            <a:r>
              <a:rPr lang="lv-LV" b="1" dirty="0" smtClean="0"/>
              <a:t>bauslība</a:t>
            </a:r>
            <a:r>
              <a:rPr lang="lv-LV" dirty="0" smtClean="0"/>
              <a:t>   </a:t>
            </a:r>
            <a:r>
              <a:rPr lang="lv-LV" dirty="0" smtClean="0">
                <a:hlinkClick r:id="rId17"/>
              </a:rPr>
              <a:t>URL</a:t>
            </a:r>
            <a:endParaRPr lang="en-US" dirty="0" smtClean="0"/>
          </a:p>
          <a:p>
            <a:endParaRPr lang="en-US" dirty="0"/>
          </a:p>
        </p:txBody>
      </p:sp>
    </p:spTree>
    <p:extLst>
      <p:ext uri="{BB962C8B-B14F-4D97-AF65-F5344CB8AC3E}">
        <p14:creationId xmlns:p14="http://schemas.microsoft.com/office/powerpoint/2010/main" val="415341990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9624</TotalTime>
  <Words>4326</Words>
  <Application>Microsoft Office PowerPoint</Application>
  <PresentationFormat>Widescreen</PresentationFormat>
  <Paragraphs>161</Paragraphs>
  <Slides>25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25</vt:i4>
      </vt:variant>
    </vt:vector>
  </HeadingPairs>
  <TitlesOfParts>
    <vt:vector size="29" baseType="lpstr">
      <vt:lpstr>Arial</vt:lpstr>
      <vt:lpstr>Calibri</vt:lpstr>
      <vt:lpstr>Calibri Light</vt:lpstr>
      <vt:lpstr>Office Theme</vt:lpstr>
      <vt:lpstr>A. Knopkens Rīgas reformators. Komentārs vēstulei Romiešiem</vt:lpstr>
      <vt:lpstr>D. F. Hoerschelmann/Lenonid Arbuzow Jr. </vt:lpstr>
      <vt:lpstr>Andreass Knopkens</vt:lpstr>
      <vt:lpstr>Rīgā no 1517. gada</vt:lpstr>
      <vt:lpstr>Kad A. Knopkens raksta Erasmam Roterdamietim?</vt:lpstr>
      <vt:lpstr>Erasmus Roterodamus Andreae Cnophae  Vēstule Andreasam Knopkenam  1520. gada 31. decembrī</vt:lpstr>
      <vt:lpstr>M. Lutherus: De captivitate babylonica</vt:lpstr>
      <vt:lpstr>A.Knopkens atkal Rīgā</vt:lpstr>
      <vt:lpstr>A.Knopkens darbojas Rīgā</vt:lpstr>
      <vt:lpstr>No Heršelmana:</vt:lpstr>
      <vt:lpstr>PowerPoint Presentation</vt:lpstr>
      <vt:lpstr>Atklātais disputs 12.jūnijā un 24 tēzes</vt:lpstr>
      <vt:lpstr>24 tēzes</vt:lpstr>
      <vt:lpstr>24 tēzes </vt:lpstr>
      <vt:lpstr>24 tēzes</vt:lpstr>
      <vt:lpstr>Romiešu vēstules skaidrojums</vt:lpstr>
      <vt:lpstr>http://dspace.lu.lv/dspace/bitstream/handle/7/34438/tulkoj.tek.1.pdf?sequence=7&amp;isAllowed=y </vt:lpstr>
      <vt:lpstr>Paļāvība uz Dievu, ne savu darbošanās regulēšanā…</vt:lpstr>
      <vt:lpstr>Miesa pret Dieva likumu</vt:lpstr>
      <vt:lpstr>Kristus piemērs pret patmīlību</vt:lpstr>
      <vt:lpstr>PowerPoint Presentation</vt:lpstr>
      <vt:lpstr>A.Knopkens: likums ir svēts</vt:lpstr>
      <vt:lpstr>Ko Knopkens māca? Vai Knopkens ir mūsdienīgs?</vt:lpstr>
      <vt:lpstr>Kā Knopkenu pētīt turpmāk?</vt:lpstr>
      <vt:lpstr>Avoti</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Vai fizika beigusies?</dc:title>
  <dc:creator>Dainis Zeps</dc:creator>
  <cp:lastModifiedBy>Dainis Zeps</cp:lastModifiedBy>
  <cp:revision>133</cp:revision>
  <dcterms:created xsi:type="dcterms:W3CDTF">2017-02-22T09:12:32Z</dcterms:created>
  <dcterms:modified xsi:type="dcterms:W3CDTF">2017-04-29T08:24:51Z</dcterms:modified>
</cp:coreProperties>
</file>